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x="18288000" cy="10287000"/>
  <p:notesSz cx="6858000" cy="9144000"/>
  <p:embeddedFontLst>
    <p:embeddedFont>
      <p:font typeface="Century Gothic Paneuropean" charset="1" panose="020B0502020202020204"/>
      <p:regular r:id="rId38"/>
    </p:embeddedFont>
    <p:embeddedFont>
      <p:font typeface="Century Gothic Paneuropean Bold" charset="1" panose="020B0702020202020204"/>
      <p:regular r:id="rId39"/>
    </p:embeddedFont>
    <p:embeddedFont>
      <p:font typeface="Century Gothic Paneuropean Light" charset="1" panose="020B0302020202020204"/>
      <p:regular r:id="rId40"/>
    </p:embeddedFont>
    <p:embeddedFont>
      <p:font typeface="Montserrat" charset="1" panose="00000500000000000000"/>
      <p:regular r:id="rId41"/>
    </p:embeddedFont>
    <p:embeddedFont>
      <p:font typeface="PT Serif Italics" charset="1" panose="020A0603040505090204"/>
      <p:regular r:id="rId42"/>
    </p:embeddedFont>
    <p:embeddedFont>
      <p:font typeface="Gotham" charset="1" panose="02000604030000020004"/>
      <p:regular r:id="rId43"/>
    </p:embeddedFont>
    <p:embeddedFont>
      <p:font typeface="Open Sans" charset="1" panose="020B0606030504020204"/>
      <p:regular r:id="rId44"/>
    </p:embeddedFont>
    <p:embeddedFont>
      <p:font typeface="Century Gothic Paneuropean Bold Italics" charset="1" panose="020B0702020202090204"/>
      <p:regular r:id="rId45"/>
    </p:embeddedFont>
    <p:embeddedFont>
      <p:font typeface="Century Gothic Paneuropean Italics" charset="1" panose="020B0502020202090204"/>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fonts/font42.fntdata" Type="http://schemas.openxmlformats.org/officeDocument/2006/relationships/font"/><Relationship Id="rId43" Target="fonts/font43.fntdata" Type="http://schemas.openxmlformats.org/officeDocument/2006/relationships/font"/><Relationship Id="rId44" Target="fonts/font44.fntdata" Type="http://schemas.openxmlformats.org/officeDocument/2006/relationships/font"/><Relationship Id="rId45" Target="fonts/font45.fntdata" Type="http://schemas.openxmlformats.org/officeDocument/2006/relationships/font"/><Relationship Id="rId46" Target="fonts/font46.fntdata" Type="http://schemas.openxmlformats.org/officeDocument/2006/relationships/font"/><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https://www.egroup-us.com/lookbook/" TargetMode="External" Type="http://schemas.openxmlformats.org/officeDocument/2006/relationships/hyperlink"/><Relationship Id="rId4" Target="../media/image23.png" Type="http://schemas.openxmlformats.org/officeDocument/2006/relationships/image"/><Relationship Id="rId5" Target="http://www.egroup-us.com/services-catalog/" TargetMode="External" Type="http://schemas.openxmlformats.org/officeDocument/2006/relationships/hyperlink"/></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png" Type="http://schemas.openxmlformats.org/officeDocument/2006/relationships/image"/><Relationship Id="rId4" Target="../media/image26.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https://enablingtechcorp.sharepoint.com/:f:/t/Marketing/EvS-Q8kslFhJoGQSHuw31tcBaG9Alfqt4TFiTMmexFexaA?e=Vp1ViN" TargetMode="External" Type="http://schemas.openxmlformats.org/officeDocument/2006/relationships/hyperlink"/><Relationship Id="rId3" Target="https://enablingtechcorp.sharepoint.com/:f:/t/Marketing/EvS-Q8kslFhJoGQSHuw31tcBaG9Alfqt4TFiTMmexFexaA?e=Vp1ViN" TargetMode="External" Type="http://schemas.openxmlformats.org/officeDocument/2006/relationships/hyperlink"/><Relationship Id="rId4" Target="../media/image26.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https://enablingtechcorp.sharepoint.com/:f:/t/Marketing/EvS-Q8kslFhJoGQSHuw31tcBaG9Alfqt4TFiTMmexFexaA?e=5BzCnF" TargetMode="External" Type="http://schemas.openxmlformats.org/officeDocument/2006/relationships/hyperlink"/><Relationship Id="rId3" Target="../media/image27.png" Type="http://schemas.openxmlformats.org/officeDocument/2006/relationships/image"/><Relationship Id="rId4" Target="../media/image26.png" Type="http://schemas.openxmlformats.org/officeDocument/2006/relationships/image"/><Relationship Id="rId5" Target="../media/image28.png" Type="http://schemas.openxmlformats.org/officeDocument/2006/relationships/image"/><Relationship Id="rId6" Target="../media/image3.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6.png" Type="http://schemas.openxmlformats.org/officeDocument/2006/relationships/image"/><Relationship Id="rId11" Target="../media/image37.png" Type="http://schemas.openxmlformats.org/officeDocument/2006/relationships/image"/><Relationship Id="rId12" Target="../media/image38.svg" Type="http://schemas.openxmlformats.org/officeDocument/2006/relationships/image"/><Relationship Id="rId13" Target="../media/image39.png" Type="http://schemas.openxmlformats.org/officeDocument/2006/relationships/image"/><Relationship Id="rId14" Target="../media/image40.png" Type="http://schemas.openxmlformats.org/officeDocument/2006/relationships/image"/><Relationship Id="rId15" Target="../media/image41.svg" Type="http://schemas.openxmlformats.org/officeDocument/2006/relationships/image"/><Relationship Id="rId16" Target="../media/image42.png" Type="http://schemas.openxmlformats.org/officeDocument/2006/relationships/image"/><Relationship Id="rId17" Target="../media/image43.svg" Type="http://schemas.openxmlformats.org/officeDocument/2006/relationships/image"/><Relationship Id="rId18" Target="../media/image44.png" Type="http://schemas.openxmlformats.org/officeDocument/2006/relationships/image"/><Relationship Id="rId19" Target="../media/image45.png" Type="http://schemas.openxmlformats.org/officeDocument/2006/relationships/image"/><Relationship Id="rId2" Target="https://6681676.hs-sites.com/knowledge-center/branding-templates" TargetMode="External" Type="http://schemas.openxmlformats.org/officeDocument/2006/relationships/hyperlink"/><Relationship Id="rId20" Target="../media/image46.png" Type="http://schemas.openxmlformats.org/officeDocument/2006/relationships/image"/><Relationship Id="rId21" Target="../media/image47.svg" Type="http://schemas.openxmlformats.org/officeDocument/2006/relationships/image"/><Relationship Id="rId22" Target="../media/image48.png" Type="http://schemas.openxmlformats.org/officeDocument/2006/relationships/image"/><Relationship Id="rId23" Target="../media/image49.svg" Type="http://schemas.openxmlformats.org/officeDocument/2006/relationships/image"/><Relationship Id="rId24" Target="../media/image50.png" Type="http://schemas.openxmlformats.org/officeDocument/2006/relationships/image"/><Relationship Id="rId25" Target="../media/image51.svg" Type="http://schemas.openxmlformats.org/officeDocument/2006/relationships/image"/><Relationship Id="rId26" Target="../media/image52.png" Type="http://schemas.openxmlformats.org/officeDocument/2006/relationships/image"/><Relationship Id="rId27" Target="../media/image53.svg" Type="http://schemas.openxmlformats.org/officeDocument/2006/relationships/image"/><Relationship Id="rId3" Target="../media/image29.png" Type="http://schemas.openxmlformats.org/officeDocument/2006/relationships/image"/><Relationship Id="rId4" Target="../media/image30.svg" Type="http://schemas.openxmlformats.org/officeDocument/2006/relationships/image"/><Relationship Id="rId5" Target="../media/image31.png" Type="http://schemas.openxmlformats.org/officeDocument/2006/relationships/image"/><Relationship Id="rId6" Target="../media/image32.png" Type="http://schemas.openxmlformats.org/officeDocument/2006/relationships/image"/><Relationship Id="rId7" Target="../media/image33.svg" Type="http://schemas.openxmlformats.org/officeDocument/2006/relationships/image"/><Relationship Id="rId8" Target="../media/image34.png" Type="http://schemas.openxmlformats.org/officeDocument/2006/relationships/image"/><Relationship Id="rId9" Target="../media/image35.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4.png" Type="http://schemas.openxmlformats.org/officeDocument/2006/relationships/image"/><Relationship Id="rId3" Target="../media/image55.png" Type="http://schemas.openxmlformats.org/officeDocument/2006/relationships/image"/><Relationship Id="rId4" Target="../media/image56.png" Type="http://schemas.openxmlformats.org/officeDocument/2006/relationships/image"/><Relationship Id="rId5" Target="../media/image57.png" Type="http://schemas.openxmlformats.org/officeDocument/2006/relationships/image"/><Relationship Id="rId6" Target="https://6681676.hs-sites.com/knowledge-center/branding-templates" TargetMode="External" Type="http://schemas.openxmlformats.org/officeDocument/2006/relationships/hyperlink"/></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slide3.xml" Type="http://schemas.openxmlformats.org/officeDocument/2006/relationships/slide"/><Relationship Id="rId3" Target="slide15.xml" Type="http://schemas.openxmlformats.org/officeDocument/2006/relationships/slide"/><Relationship Id="rId4" Target="slide25.xml" Type="http://schemas.openxmlformats.org/officeDocument/2006/relationships/slide"/><Relationship Id="rId5" Target="slide11.xml" Type="http://schemas.openxmlformats.org/officeDocument/2006/relationships/slide"/><Relationship Id="rId6" Target="slide12.xml" Type="http://schemas.openxmlformats.org/officeDocument/2006/relationships/slide"/><Relationship Id="rId7" Target="slide30.xml" Type="http://schemas.openxmlformats.org/officeDocument/2006/relationships/slide"/><Relationship Id="rId8" Target="slide31.xml" Type="http://schemas.openxmlformats.org/officeDocument/2006/relationships/slide"/><Relationship Id="rId9" Target="slide23.xml" Type="http://schemas.openxmlformats.org/officeDocument/2006/relationships/slid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 Id="rId3" Target="../media/image26.png" Type="http://schemas.openxmlformats.org/officeDocument/2006/relationships/image"/><Relationship Id="rId4" Target="../media/image31.png" Type="http://schemas.openxmlformats.org/officeDocument/2006/relationships/image"/><Relationship Id="rId5" Target="../media/image3.png" Type="http://schemas.openxmlformats.org/officeDocument/2006/relationships/image"/><Relationship Id="rId6" Target="../media/image58.png" Type="http://schemas.openxmlformats.org/officeDocument/2006/relationships/image"/><Relationship Id="rId7" Target="../media/image59.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6.png" Type="http://schemas.openxmlformats.org/officeDocument/2006/relationships/image"/><Relationship Id="rId2" Target="https://enablingtechcorp.sharepoint.com/:f:/t/Marketing/El9DZ1Ir3RFHm6gtZf9p7EUBrNWzNoPl97dVTjP5vmtjRQ?e=JYquhZ" TargetMode="External" Type="http://schemas.openxmlformats.org/officeDocument/2006/relationships/hyperlink"/><Relationship Id="rId3" Target="../media/image3.png" Type="http://schemas.openxmlformats.org/officeDocument/2006/relationships/image"/><Relationship Id="rId4" Target="../media/image60.png" Type="http://schemas.openxmlformats.org/officeDocument/2006/relationships/image"/><Relationship Id="rId5" Target="../media/image61.png" Type="http://schemas.openxmlformats.org/officeDocument/2006/relationships/image"/><Relationship Id="rId6" Target="../media/image27.png" Type="http://schemas.openxmlformats.org/officeDocument/2006/relationships/image"/><Relationship Id="rId7" Target="../media/image58.png" Type="http://schemas.openxmlformats.org/officeDocument/2006/relationships/image"/><Relationship Id="rId8" Target="../media/image28.png" Type="http://schemas.openxmlformats.org/officeDocument/2006/relationships/image"/><Relationship Id="rId9" Target="../media/image26.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62.png" Type="http://schemas.openxmlformats.org/officeDocument/2006/relationships/image"/><Relationship Id="rId4" Target="../media/image63.png" Type="http://schemas.openxmlformats.org/officeDocument/2006/relationships/image"/><Relationship Id="rId5" Target="../media/image64.png" Type="http://schemas.openxmlformats.org/officeDocument/2006/relationships/image"/><Relationship Id="rId6" Target="../media/image65.png" Type="http://schemas.openxmlformats.org/officeDocument/2006/relationships/image"/><Relationship Id="rId7" Target="../media/image66.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5.png" Type="http://schemas.openxmlformats.org/officeDocument/2006/relationships/image"/><Relationship Id="rId100" Target="../media/image165.png" Type="http://schemas.openxmlformats.org/officeDocument/2006/relationships/image"/><Relationship Id="rId101" Target="../media/image166.svg" Type="http://schemas.openxmlformats.org/officeDocument/2006/relationships/image"/><Relationship Id="rId102" Target="../media/image167.png" Type="http://schemas.openxmlformats.org/officeDocument/2006/relationships/image"/><Relationship Id="rId103" Target="../media/image168.svg" Type="http://schemas.openxmlformats.org/officeDocument/2006/relationships/image"/><Relationship Id="rId104" Target="../media/image169.png" Type="http://schemas.openxmlformats.org/officeDocument/2006/relationships/image"/><Relationship Id="rId105" Target="../media/image170.svg" Type="http://schemas.openxmlformats.org/officeDocument/2006/relationships/image"/><Relationship Id="rId106" Target="../media/image171.png" Type="http://schemas.openxmlformats.org/officeDocument/2006/relationships/image"/><Relationship Id="rId107" Target="../media/image172.svg" Type="http://schemas.openxmlformats.org/officeDocument/2006/relationships/image"/><Relationship Id="rId108" Target="../media/image173.png" Type="http://schemas.openxmlformats.org/officeDocument/2006/relationships/image"/><Relationship Id="rId109" Target="../media/image174.svg" Type="http://schemas.openxmlformats.org/officeDocument/2006/relationships/image"/><Relationship Id="rId11" Target="../media/image76.svg" Type="http://schemas.openxmlformats.org/officeDocument/2006/relationships/image"/><Relationship Id="rId110" Target="../media/image175.png" Type="http://schemas.openxmlformats.org/officeDocument/2006/relationships/image"/><Relationship Id="rId111" Target="../media/image176.svg" Type="http://schemas.openxmlformats.org/officeDocument/2006/relationships/image"/><Relationship Id="rId12" Target="../media/image77.png" Type="http://schemas.openxmlformats.org/officeDocument/2006/relationships/image"/><Relationship Id="rId13" Target="../media/image78.svg" Type="http://schemas.openxmlformats.org/officeDocument/2006/relationships/image"/><Relationship Id="rId14" Target="../media/image79.png" Type="http://schemas.openxmlformats.org/officeDocument/2006/relationships/image"/><Relationship Id="rId15" Target="../media/image80.svg" Type="http://schemas.openxmlformats.org/officeDocument/2006/relationships/image"/><Relationship Id="rId16" Target="../media/image81.png" Type="http://schemas.openxmlformats.org/officeDocument/2006/relationships/image"/><Relationship Id="rId17" Target="../media/image82.svg" Type="http://schemas.openxmlformats.org/officeDocument/2006/relationships/image"/><Relationship Id="rId18" Target="../media/image83.png" Type="http://schemas.openxmlformats.org/officeDocument/2006/relationships/image"/><Relationship Id="rId19" Target="../media/image84.svg" Type="http://schemas.openxmlformats.org/officeDocument/2006/relationships/image"/><Relationship Id="rId2" Target="../media/image67.png" Type="http://schemas.openxmlformats.org/officeDocument/2006/relationships/image"/><Relationship Id="rId20" Target="../media/image85.png" Type="http://schemas.openxmlformats.org/officeDocument/2006/relationships/image"/><Relationship Id="rId21" Target="../media/image86.svg" Type="http://schemas.openxmlformats.org/officeDocument/2006/relationships/image"/><Relationship Id="rId22" Target="../media/image87.png" Type="http://schemas.openxmlformats.org/officeDocument/2006/relationships/image"/><Relationship Id="rId23" Target="../media/image88.svg" Type="http://schemas.openxmlformats.org/officeDocument/2006/relationships/image"/><Relationship Id="rId24" Target="../media/image89.png" Type="http://schemas.openxmlformats.org/officeDocument/2006/relationships/image"/><Relationship Id="rId25" Target="../media/image90.svg" Type="http://schemas.openxmlformats.org/officeDocument/2006/relationships/image"/><Relationship Id="rId26" Target="../media/image91.png" Type="http://schemas.openxmlformats.org/officeDocument/2006/relationships/image"/><Relationship Id="rId27" Target="../media/image92.svg" Type="http://schemas.openxmlformats.org/officeDocument/2006/relationships/image"/><Relationship Id="rId28" Target="../media/image93.png" Type="http://schemas.openxmlformats.org/officeDocument/2006/relationships/image"/><Relationship Id="rId29" Target="../media/image94.svg" Type="http://schemas.openxmlformats.org/officeDocument/2006/relationships/image"/><Relationship Id="rId3" Target="../media/image68.svg" Type="http://schemas.openxmlformats.org/officeDocument/2006/relationships/image"/><Relationship Id="rId30" Target="../media/image95.png" Type="http://schemas.openxmlformats.org/officeDocument/2006/relationships/image"/><Relationship Id="rId31" Target="../media/image96.svg" Type="http://schemas.openxmlformats.org/officeDocument/2006/relationships/image"/><Relationship Id="rId32" Target="../media/image97.png" Type="http://schemas.openxmlformats.org/officeDocument/2006/relationships/image"/><Relationship Id="rId33" Target="../media/image98.svg" Type="http://schemas.openxmlformats.org/officeDocument/2006/relationships/image"/><Relationship Id="rId34" Target="../media/image99.png" Type="http://schemas.openxmlformats.org/officeDocument/2006/relationships/image"/><Relationship Id="rId35" Target="../media/image100.svg" Type="http://schemas.openxmlformats.org/officeDocument/2006/relationships/image"/><Relationship Id="rId36" Target="../media/image101.png" Type="http://schemas.openxmlformats.org/officeDocument/2006/relationships/image"/><Relationship Id="rId37" Target="../media/image102.svg" Type="http://schemas.openxmlformats.org/officeDocument/2006/relationships/image"/><Relationship Id="rId38" Target="../media/image103.png" Type="http://schemas.openxmlformats.org/officeDocument/2006/relationships/image"/><Relationship Id="rId39" Target="../media/image104.svg" Type="http://schemas.openxmlformats.org/officeDocument/2006/relationships/image"/><Relationship Id="rId4" Target="../media/image69.png" Type="http://schemas.openxmlformats.org/officeDocument/2006/relationships/image"/><Relationship Id="rId40" Target="../media/image105.png" Type="http://schemas.openxmlformats.org/officeDocument/2006/relationships/image"/><Relationship Id="rId41" Target="../media/image106.svg" Type="http://schemas.openxmlformats.org/officeDocument/2006/relationships/image"/><Relationship Id="rId42" Target="../media/image107.png" Type="http://schemas.openxmlformats.org/officeDocument/2006/relationships/image"/><Relationship Id="rId43" Target="../media/image108.svg" Type="http://schemas.openxmlformats.org/officeDocument/2006/relationships/image"/><Relationship Id="rId44" Target="../media/image109.png" Type="http://schemas.openxmlformats.org/officeDocument/2006/relationships/image"/><Relationship Id="rId45" Target="../media/image110.svg" Type="http://schemas.openxmlformats.org/officeDocument/2006/relationships/image"/><Relationship Id="rId46" Target="../media/image111.png" Type="http://schemas.openxmlformats.org/officeDocument/2006/relationships/image"/><Relationship Id="rId47" Target="../media/image112.svg" Type="http://schemas.openxmlformats.org/officeDocument/2006/relationships/image"/><Relationship Id="rId48" Target="../media/image113.png" Type="http://schemas.openxmlformats.org/officeDocument/2006/relationships/image"/><Relationship Id="rId49" Target="../media/image114.svg" Type="http://schemas.openxmlformats.org/officeDocument/2006/relationships/image"/><Relationship Id="rId5" Target="../media/image70.svg" Type="http://schemas.openxmlformats.org/officeDocument/2006/relationships/image"/><Relationship Id="rId50" Target="../media/image115.png" Type="http://schemas.openxmlformats.org/officeDocument/2006/relationships/image"/><Relationship Id="rId51" Target="../media/image116.svg" Type="http://schemas.openxmlformats.org/officeDocument/2006/relationships/image"/><Relationship Id="rId52" Target="../media/image117.png" Type="http://schemas.openxmlformats.org/officeDocument/2006/relationships/image"/><Relationship Id="rId53" Target="../media/image118.svg" Type="http://schemas.openxmlformats.org/officeDocument/2006/relationships/image"/><Relationship Id="rId54" Target="../media/image119.png" Type="http://schemas.openxmlformats.org/officeDocument/2006/relationships/image"/><Relationship Id="rId55" Target="../media/image120.svg" Type="http://schemas.openxmlformats.org/officeDocument/2006/relationships/image"/><Relationship Id="rId56" Target="../media/image121.png" Type="http://schemas.openxmlformats.org/officeDocument/2006/relationships/image"/><Relationship Id="rId57" Target="../media/image122.svg" Type="http://schemas.openxmlformats.org/officeDocument/2006/relationships/image"/><Relationship Id="rId58" Target="../media/image123.png" Type="http://schemas.openxmlformats.org/officeDocument/2006/relationships/image"/><Relationship Id="rId59" Target="../media/image124.svg" Type="http://schemas.openxmlformats.org/officeDocument/2006/relationships/image"/><Relationship Id="rId6" Target="../media/image71.png" Type="http://schemas.openxmlformats.org/officeDocument/2006/relationships/image"/><Relationship Id="rId60" Target="../media/image125.png" Type="http://schemas.openxmlformats.org/officeDocument/2006/relationships/image"/><Relationship Id="rId61" Target="../media/image126.svg" Type="http://schemas.openxmlformats.org/officeDocument/2006/relationships/image"/><Relationship Id="rId62" Target="../media/image127.png" Type="http://schemas.openxmlformats.org/officeDocument/2006/relationships/image"/><Relationship Id="rId63" Target="../media/image128.svg" Type="http://schemas.openxmlformats.org/officeDocument/2006/relationships/image"/><Relationship Id="rId64" Target="../media/image129.png" Type="http://schemas.openxmlformats.org/officeDocument/2006/relationships/image"/><Relationship Id="rId65" Target="../media/image130.svg" Type="http://schemas.openxmlformats.org/officeDocument/2006/relationships/image"/><Relationship Id="rId66" Target="../media/image131.png" Type="http://schemas.openxmlformats.org/officeDocument/2006/relationships/image"/><Relationship Id="rId67" Target="../media/image132.svg" Type="http://schemas.openxmlformats.org/officeDocument/2006/relationships/image"/><Relationship Id="rId68" Target="../media/image133.png" Type="http://schemas.openxmlformats.org/officeDocument/2006/relationships/image"/><Relationship Id="rId69" Target="../media/image134.svg" Type="http://schemas.openxmlformats.org/officeDocument/2006/relationships/image"/><Relationship Id="rId7" Target="../media/image72.svg" Type="http://schemas.openxmlformats.org/officeDocument/2006/relationships/image"/><Relationship Id="rId70" Target="../media/image135.png" Type="http://schemas.openxmlformats.org/officeDocument/2006/relationships/image"/><Relationship Id="rId71" Target="../media/image136.svg" Type="http://schemas.openxmlformats.org/officeDocument/2006/relationships/image"/><Relationship Id="rId72" Target="../media/image137.png" Type="http://schemas.openxmlformats.org/officeDocument/2006/relationships/image"/><Relationship Id="rId73" Target="../media/image138.svg" Type="http://schemas.openxmlformats.org/officeDocument/2006/relationships/image"/><Relationship Id="rId74" Target="../media/image139.png" Type="http://schemas.openxmlformats.org/officeDocument/2006/relationships/image"/><Relationship Id="rId75" Target="../media/image140.svg" Type="http://schemas.openxmlformats.org/officeDocument/2006/relationships/image"/><Relationship Id="rId76" Target="../media/image141.png" Type="http://schemas.openxmlformats.org/officeDocument/2006/relationships/image"/><Relationship Id="rId77" Target="../media/image142.svg" Type="http://schemas.openxmlformats.org/officeDocument/2006/relationships/image"/><Relationship Id="rId78" Target="../media/image143.png" Type="http://schemas.openxmlformats.org/officeDocument/2006/relationships/image"/><Relationship Id="rId79" Target="../media/image144.svg" Type="http://schemas.openxmlformats.org/officeDocument/2006/relationships/image"/><Relationship Id="rId8" Target="../media/image73.png" Type="http://schemas.openxmlformats.org/officeDocument/2006/relationships/image"/><Relationship Id="rId80" Target="../media/image145.png" Type="http://schemas.openxmlformats.org/officeDocument/2006/relationships/image"/><Relationship Id="rId81" Target="../media/image146.svg" Type="http://schemas.openxmlformats.org/officeDocument/2006/relationships/image"/><Relationship Id="rId82" Target="../media/image147.png" Type="http://schemas.openxmlformats.org/officeDocument/2006/relationships/image"/><Relationship Id="rId83" Target="../media/image148.svg" Type="http://schemas.openxmlformats.org/officeDocument/2006/relationships/image"/><Relationship Id="rId84" Target="../media/image149.png" Type="http://schemas.openxmlformats.org/officeDocument/2006/relationships/image"/><Relationship Id="rId85" Target="../media/image150.svg" Type="http://schemas.openxmlformats.org/officeDocument/2006/relationships/image"/><Relationship Id="rId86" Target="../media/image151.png" Type="http://schemas.openxmlformats.org/officeDocument/2006/relationships/image"/><Relationship Id="rId87" Target="../media/image152.svg" Type="http://schemas.openxmlformats.org/officeDocument/2006/relationships/image"/><Relationship Id="rId88" Target="../media/image153.png" Type="http://schemas.openxmlformats.org/officeDocument/2006/relationships/image"/><Relationship Id="rId89" Target="../media/image154.svg" Type="http://schemas.openxmlformats.org/officeDocument/2006/relationships/image"/><Relationship Id="rId9" Target="../media/image74.svg" Type="http://schemas.openxmlformats.org/officeDocument/2006/relationships/image"/><Relationship Id="rId90" Target="../media/image155.png" Type="http://schemas.openxmlformats.org/officeDocument/2006/relationships/image"/><Relationship Id="rId91" Target="../media/image156.svg" Type="http://schemas.openxmlformats.org/officeDocument/2006/relationships/image"/><Relationship Id="rId92" Target="../media/image157.png" Type="http://schemas.openxmlformats.org/officeDocument/2006/relationships/image"/><Relationship Id="rId93" Target="../media/image158.svg" Type="http://schemas.openxmlformats.org/officeDocument/2006/relationships/image"/><Relationship Id="rId94" Target="../media/image159.png" Type="http://schemas.openxmlformats.org/officeDocument/2006/relationships/image"/><Relationship Id="rId95" Target="../media/image160.svg" Type="http://schemas.openxmlformats.org/officeDocument/2006/relationships/image"/><Relationship Id="rId96" Target="../media/image161.png" Type="http://schemas.openxmlformats.org/officeDocument/2006/relationships/image"/><Relationship Id="rId97" Target="../media/image162.svg" Type="http://schemas.openxmlformats.org/officeDocument/2006/relationships/image"/><Relationship Id="rId98" Target="../media/image163.png" Type="http://schemas.openxmlformats.org/officeDocument/2006/relationships/image"/><Relationship Id="rId99" Target="../media/image164.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7.png" Type="http://schemas.openxmlformats.org/officeDocument/2006/relationships/image"/><Relationship Id="rId3" Target="../media/image178.sv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3.png" Type="http://schemas.openxmlformats.org/officeDocument/2006/relationships/image"/><Relationship Id="rId3" Target="../media/image179.png" Type="http://schemas.openxmlformats.org/officeDocument/2006/relationships/image"/><Relationship Id="rId4" Target="../media/image180.png" Type="http://schemas.openxmlformats.org/officeDocument/2006/relationships/image"/><Relationship Id="rId5" Target="../media/image181.png" Type="http://schemas.openxmlformats.org/officeDocument/2006/relationships/image"/><Relationship Id="rId6" Target="../media/image182.png" Type="http://schemas.openxmlformats.org/officeDocument/2006/relationships/image"/><Relationship Id="rId7" Target="../media/image183.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facebook.com/eGroupInc/" TargetMode="External" Type="http://schemas.openxmlformats.org/officeDocument/2006/relationships/hyperlink"/><Relationship Id="rId11" Target="../media/image190.png" Type="http://schemas.openxmlformats.org/officeDocument/2006/relationships/image"/><Relationship Id="rId12" Target="../media/image191.svg" Type="http://schemas.openxmlformats.org/officeDocument/2006/relationships/image"/><Relationship Id="rId13" Target="https://www.linkedin.com/company/egroup-inc/" TargetMode="External" Type="http://schemas.openxmlformats.org/officeDocument/2006/relationships/hyperlink"/><Relationship Id="rId14" Target="../media/image192.png" Type="http://schemas.openxmlformats.org/officeDocument/2006/relationships/image"/><Relationship Id="rId15" Target="../media/image193.svg" Type="http://schemas.openxmlformats.org/officeDocument/2006/relationships/image"/><Relationship Id="rId16" Target="https://x.com/eGroup_Inc" TargetMode="External" Type="http://schemas.openxmlformats.org/officeDocument/2006/relationships/hyperlink"/><Relationship Id="rId17" Target="../media/image194.png" Type="http://schemas.openxmlformats.org/officeDocument/2006/relationships/image"/><Relationship Id="rId18" Target="../media/image195.svg" Type="http://schemas.openxmlformats.org/officeDocument/2006/relationships/image"/><Relationship Id="rId19" Target="https://www.youtube.com/@egroupus" TargetMode="External" Type="http://schemas.openxmlformats.org/officeDocument/2006/relationships/hyperlink"/><Relationship Id="rId2" Target="../media/image184.png" Type="http://schemas.openxmlformats.org/officeDocument/2006/relationships/image"/><Relationship Id="rId20" Target="https://www.instagram.com/egroupinc/" TargetMode="External" Type="http://schemas.openxmlformats.org/officeDocument/2006/relationships/hyperlink"/><Relationship Id="rId21" Target="https://scribehow.com/viewer/Reconnect_Social_Media_in_HubSpot_Dashboard__ocORuTQZTwSaNDYF09ltOQ?referrer=sidekick" TargetMode="External" Type="http://schemas.openxmlformats.org/officeDocument/2006/relationships/hyperlink"/><Relationship Id="rId22" Target="https://www.facebook.com/eGroupInc/" TargetMode="External" Type="http://schemas.openxmlformats.org/officeDocument/2006/relationships/hyperlink"/><Relationship Id="rId3" Target="../media/image185.svg" Type="http://schemas.openxmlformats.org/officeDocument/2006/relationships/image"/><Relationship Id="rId4" Target="https://www.instagram.com/egroupinc/" TargetMode="External" Type="http://schemas.openxmlformats.org/officeDocument/2006/relationships/hyperlink"/><Relationship Id="rId5" Target="https://www.linkedin.com/company/egroup-inc/" TargetMode="External" Type="http://schemas.openxmlformats.org/officeDocument/2006/relationships/hyperlink"/><Relationship Id="rId6" Target="../media/image186.png" Type="http://schemas.openxmlformats.org/officeDocument/2006/relationships/image"/><Relationship Id="rId7" Target="../media/image187.svg" Type="http://schemas.openxmlformats.org/officeDocument/2006/relationships/image"/><Relationship Id="rId8" Target="../media/image188.png" Type="http://schemas.openxmlformats.org/officeDocument/2006/relationships/image"/><Relationship Id="rId9" Target="../media/image189.sv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6.png" Type="http://schemas.openxmlformats.org/officeDocument/2006/relationships/image"/><Relationship Id="rId3" Target="../media/image197.svg" Type="http://schemas.openxmlformats.org/officeDocument/2006/relationships/image"/><Relationship Id="rId4" Target="../media/image198.png" Type="http://schemas.openxmlformats.org/officeDocument/2006/relationships/image"/><Relationship Id="rId5" Target="https://enablingtechcorp.sharepoint.com/:w:/t/Marketing/ESdF23NwGOVFgVwXSba5B0EBj7nrz3Pb90VtzT3fCAejLA?e=2KwILr" TargetMode="External" Type="http://schemas.openxmlformats.org/officeDocument/2006/relationships/hyperlink"/><Relationship Id="rId6" Target="https://support.microsoft.com/en-us/office/create-and-add-an-email-signature-in-outlook-com-or-outlook-on-the-web-776d9006-abdf-444e-b5b7-a61821dff034" TargetMode="External" Type="http://schemas.openxmlformats.org/officeDocument/2006/relationships/hyperlink"/><Relationship Id="rId7" Target="https://6681676.hs-sites.com/hubfs/Marketing/Email%20Signature%20Templates.docx?hsLang=en" TargetMode="External" Type="http://schemas.openxmlformats.org/officeDocument/2006/relationships/hyperlink"/><Relationship Id="rId8" Target="https://6681676.hs-sites.com/hubfs/Marketing/Email%20Signature%20Templates.docx?hsLang=en" TargetMode="External" Type="http://schemas.openxmlformats.org/officeDocument/2006/relationships/hyperlink"/></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http://www.egroup-us.com" TargetMode="External" Type="http://schemas.openxmlformats.org/officeDocument/2006/relationships/hyperlink"/><Relationship Id="rId3" Target="../media/image2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jpeg" Type="http://schemas.openxmlformats.org/officeDocument/2006/relationships/image"/><Relationship Id="rId11" Target="../media/image16.png" Type="http://schemas.openxmlformats.org/officeDocument/2006/relationships/image"/><Relationship Id="rId12" Target="../media/image17.png" Type="http://schemas.openxmlformats.org/officeDocument/2006/relationships/image"/><Relationship Id="rId13" Target="../media/image18.jpeg" Type="http://schemas.openxmlformats.org/officeDocument/2006/relationships/image"/><Relationship Id="rId14" Target="../media/image19.png" Type="http://schemas.openxmlformats.org/officeDocument/2006/relationships/image"/><Relationship Id="rId15" Target="../media/image20.png" Type="http://schemas.openxmlformats.org/officeDocument/2006/relationships/image"/><Relationship Id="rId16" Target="../media/image21.png" Type="http://schemas.openxmlformats.org/officeDocument/2006/relationships/image"/><Relationship Id="rId2" Target="../media/image7.png" Type="http://schemas.openxmlformats.org/officeDocument/2006/relationships/image"/><Relationship Id="rId3" Target="../media/image8.png" Type="http://schemas.openxmlformats.org/officeDocument/2006/relationships/image"/><Relationship Id="rId4" Target="../media/image9.jpeg" Type="http://schemas.openxmlformats.org/officeDocument/2006/relationships/image"/><Relationship Id="rId5" Target="../media/image10.png" Type="http://schemas.openxmlformats.org/officeDocument/2006/relationships/image"/><Relationship Id="rId6" Target="../media/image11.png" Type="http://schemas.openxmlformats.org/officeDocument/2006/relationships/image"/><Relationship Id="rId7" Target="../media/image12.jpeg" Type="http://schemas.openxmlformats.org/officeDocument/2006/relationships/image"/><Relationship Id="rId8" Target="../media/image13.jpeg" Type="http://schemas.openxmlformats.org/officeDocument/2006/relationships/image"/><Relationship Id="rId9" Target="../media/image1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373939"/>
        </a:solidFill>
      </p:bgPr>
    </p:bg>
    <p:spTree>
      <p:nvGrpSpPr>
        <p:cNvPr id="1" name=""/>
        <p:cNvGrpSpPr/>
        <p:nvPr/>
      </p:nvGrpSpPr>
      <p:grpSpPr>
        <a:xfrm>
          <a:off x="0" y="0"/>
          <a:ext cx="0" cy="0"/>
          <a:chOff x="0" y="0"/>
          <a:chExt cx="0" cy="0"/>
        </a:xfrm>
      </p:grpSpPr>
      <p:grpSp>
        <p:nvGrpSpPr>
          <p:cNvPr name="Group 2" id="2"/>
          <p:cNvGrpSpPr/>
          <p:nvPr/>
        </p:nvGrpSpPr>
        <p:grpSpPr>
          <a:xfrm rot="0">
            <a:off x="11401646" y="0"/>
            <a:ext cx="7212374" cy="10287000"/>
            <a:chOff x="0" y="0"/>
            <a:chExt cx="9616499" cy="13716000"/>
          </a:xfrm>
        </p:grpSpPr>
        <p:pic>
          <p:nvPicPr>
            <p:cNvPr name="Picture 3" id="3"/>
            <p:cNvPicPr>
              <a:picLocks noChangeAspect="true"/>
            </p:cNvPicPr>
            <p:nvPr/>
          </p:nvPicPr>
          <p:blipFill>
            <a:blip r:embed="rId2"/>
            <a:srcRect l="19442" t="0" r="33758" b="0"/>
            <a:stretch>
              <a:fillRect/>
            </a:stretch>
          </p:blipFill>
          <p:spPr>
            <a:xfrm flipH="false" flipV="false">
              <a:off x="0" y="0"/>
              <a:ext cx="9616499" cy="13716000"/>
            </a:xfrm>
            <a:prstGeom prst="rect">
              <a:avLst/>
            </a:prstGeom>
          </p:spPr>
        </p:pic>
      </p:grpSp>
      <p:grpSp>
        <p:nvGrpSpPr>
          <p:cNvPr name="Group 4" id="4"/>
          <p:cNvGrpSpPr/>
          <p:nvPr/>
        </p:nvGrpSpPr>
        <p:grpSpPr>
          <a:xfrm rot="0">
            <a:off x="10749606" y="0"/>
            <a:ext cx="652040" cy="10287000"/>
            <a:chOff x="0" y="0"/>
            <a:chExt cx="869386" cy="13716000"/>
          </a:xfrm>
        </p:grpSpPr>
        <p:sp>
          <p:nvSpPr>
            <p:cNvPr name="AutoShape 5" id="5"/>
            <p:cNvSpPr/>
            <p:nvPr/>
          </p:nvSpPr>
          <p:spPr>
            <a:xfrm>
              <a:off x="0" y="0"/>
              <a:ext cx="869386" cy="13716000"/>
            </a:xfrm>
            <a:prstGeom prst="rect">
              <a:avLst/>
            </a:prstGeom>
            <a:solidFill>
              <a:srgbClr val="02637F"/>
            </a:solidFill>
          </p:spPr>
        </p:sp>
      </p:grpSp>
      <p:sp>
        <p:nvSpPr>
          <p:cNvPr name="TextBox 6" id="6"/>
          <p:cNvSpPr txBox="true"/>
          <p:nvPr/>
        </p:nvSpPr>
        <p:spPr>
          <a:xfrm rot="0">
            <a:off x="1028700" y="3913154"/>
            <a:ext cx="9621380" cy="3233614"/>
          </a:xfrm>
          <a:prstGeom prst="rect">
            <a:avLst/>
          </a:prstGeom>
        </p:spPr>
        <p:txBody>
          <a:bodyPr anchor="t" rtlCol="false" tIns="0" lIns="0" bIns="0" rIns="0">
            <a:spAutoFit/>
          </a:bodyPr>
          <a:lstStyle/>
          <a:p>
            <a:pPr algn="l">
              <a:lnSpc>
                <a:spcPts val="12393"/>
              </a:lnSpc>
            </a:pPr>
            <a:r>
              <a:rPr lang="en-US" sz="13046">
                <a:solidFill>
                  <a:srgbClr val="FFFFFF"/>
                </a:solidFill>
                <a:latin typeface="Century Gothic Paneuropean"/>
                <a:ea typeface="Century Gothic Paneuropean"/>
                <a:cs typeface="Century Gothic Paneuropean"/>
                <a:sym typeface="Century Gothic Paneuropean"/>
              </a:rPr>
              <a:t>Brand</a:t>
            </a:r>
          </a:p>
          <a:p>
            <a:pPr algn="l">
              <a:lnSpc>
                <a:spcPts val="12393"/>
              </a:lnSpc>
            </a:pPr>
            <a:r>
              <a:rPr lang="en-US" sz="13046">
                <a:solidFill>
                  <a:srgbClr val="FFFFFF"/>
                </a:solidFill>
                <a:latin typeface="Century Gothic Paneuropean"/>
                <a:ea typeface="Century Gothic Paneuropean"/>
                <a:cs typeface="Century Gothic Paneuropean"/>
                <a:sym typeface="Century Gothic Paneuropean"/>
              </a:rPr>
              <a:t>Guidelines</a:t>
            </a:r>
          </a:p>
        </p:txBody>
      </p:sp>
      <p:grpSp>
        <p:nvGrpSpPr>
          <p:cNvPr name="Group 7" id="7"/>
          <p:cNvGrpSpPr/>
          <p:nvPr/>
        </p:nvGrpSpPr>
        <p:grpSpPr>
          <a:xfrm rot="0">
            <a:off x="11401646" y="0"/>
            <a:ext cx="6886354" cy="10287000"/>
            <a:chOff x="0" y="0"/>
            <a:chExt cx="1813690" cy="2709333"/>
          </a:xfrm>
        </p:grpSpPr>
        <p:sp>
          <p:nvSpPr>
            <p:cNvPr name="Freeform 8" id="8"/>
            <p:cNvSpPr/>
            <p:nvPr/>
          </p:nvSpPr>
          <p:spPr>
            <a:xfrm flipH="false" flipV="false" rot="0">
              <a:off x="0" y="0"/>
              <a:ext cx="1813690" cy="2709333"/>
            </a:xfrm>
            <a:custGeom>
              <a:avLst/>
              <a:gdLst/>
              <a:ahLst/>
              <a:cxnLst/>
              <a:rect r="r" b="b" t="t" l="l"/>
              <a:pathLst>
                <a:path h="2709333" w="1813690">
                  <a:moveTo>
                    <a:pt x="0" y="0"/>
                  </a:moveTo>
                  <a:lnTo>
                    <a:pt x="1813690" y="0"/>
                  </a:lnTo>
                  <a:lnTo>
                    <a:pt x="1813690" y="2709333"/>
                  </a:lnTo>
                  <a:lnTo>
                    <a:pt x="0" y="2709333"/>
                  </a:lnTo>
                  <a:close/>
                </a:path>
              </a:pathLst>
            </a:custGeom>
            <a:solidFill>
              <a:srgbClr val="333333">
                <a:alpha val="65882"/>
              </a:srgbClr>
            </a:solidFill>
          </p:spPr>
        </p:sp>
        <p:sp>
          <p:nvSpPr>
            <p:cNvPr name="TextBox 9" id="9"/>
            <p:cNvSpPr txBox="true"/>
            <p:nvPr/>
          </p:nvSpPr>
          <p:spPr>
            <a:xfrm>
              <a:off x="0" y="-66675"/>
              <a:ext cx="1813690" cy="2776008"/>
            </a:xfrm>
            <a:prstGeom prst="rect">
              <a:avLst/>
            </a:prstGeom>
          </p:spPr>
          <p:txBody>
            <a:bodyPr anchor="ctr" rtlCol="false" tIns="50800" lIns="50800" bIns="50800" rIns="50800"/>
            <a:lstStyle/>
            <a:p>
              <a:pPr algn="ctr">
                <a:lnSpc>
                  <a:spcPts val="2851"/>
                </a:lnSpc>
              </a:pPr>
            </a:p>
          </p:txBody>
        </p:sp>
      </p:grpSp>
      <p:grpSp>
        <p:nvGrpSpPr>
          <p:cNvPr name="Group 10" id="10"/>
          <p:cNvGrpSpPr/>
          <p:nvPr/>
        </p:nvGrpSpPr>
        <p:grpSpPr>
          <a:xfrm rot="0">
            <a:off x="10029939" y="4612163"/>
            <a:ext cx="2091373" cy="2091373"/>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2" id="12"/>
            <p:cNvSpPr txBox="true"/>
            <p:nvPr/>
          </p:nvSpPr>
          <p:spPr>
            <a:xfrm>
              <a:off x="76200" y="66675"/>
              <a:ext cx="660400" cy="669925"/>
            </a:xfrm>
            <a:prstGeom prst="rect">
              <a:avLst/>
            </a:prstGeom>
          </p:spPr>
          <p:txBody>
            <a:bodyPr anchor="ctr" rtlCol="false" tIns="50800" lIns="50800" bIns="50800" rIns="50800"/>
            <a:lstStyle/>
            <a:p>
              <a:pPr algn="ctr">
                <a:lnSpc>
                  <a:spcPts val="2575"/>
                </a:lnSpc>
              </a:pPr>
            </a:p>
          </p:txBody>
        </p:sp>
      </p:grpSp>
      <p:sp>
        <p:nvSpPr>
          <p:cNvPr name="Freeform 13" id="13"/>
          <p:cNvSpPr/>
          <p:nvPr/>
        </p:nvSpPr>
        <p:spPr>
          <a:xfrm flipH="false" flipV="false" rot="0">
            <a:off x="10271186" y="4838126"/>
            <a:ext cx="1608879" cy="1639448"/>
          </a:xfrm>
          <a:custGeom>
            <a:avLst/>
            <a:gdLst/>
            <a:ahLst/>
            <a:cxnLst/>
            <a:rect r="r" b="b" t="t" l="l"/>
            <a:pathLst>
              <a:path h="1639448" w="1608879">
                <a:moveTo>
                  <a:pt x="0" y="0"/>
                </a:moveTo>
                <a:lnTo>
                  <a:pt x="1608880" y="0"/>
                </a:lnTo>
                <a:lnTo>
                  <a:pt x="1608880" y="1639448"/>
                </a:lnTo>
                <a:lnTo>
                  <a:pt x="0" y="1639448"/>
                </a:lnTo>
                <a:lnTo>
                  <a:pt x="0" y="0"/>
                </a:lnTo>
                <a:close/>
              </a:path>
            </a:pathLst>
          </a:custGeom>
          <a:blipFill>
            <a:blip r:embed="rId3"/>
            <a:stretch>
              <a:fillRect l="0" t="0" r="0" b="0"/>
            </a:stretch>
          </a:blipFill>
        </p:spPr>
      </p:sp>
      <p:grpSp>
        <p:nvGrpSpPr>
          <p:cNvPr name="Group 14" id="14"/>
          <p:cNvGrpSpPr/>
          <p:nvPr/>
        </p:nvGrpSpPr>
        <p:grpSpPr>
          <a:xfrm rot="0">
            <a:off x="13110093" y="8897161"/>
            <a:ext cx="3215184" cy="1089670"/>
            <a:chOff x="0" y="0"/>
            <a:chExt cx="4286912" cy="1452893"/>
          </a:xfrm>
        </p:grpSpPr>
        <p:sp>
          <p:nvSpPr>
            <p:cNvPr name="TextBox 15" id="15"/>
            <p:cNvSpPr txBox="true"/>
            <p:nvPr/>
          </p:nvSpPr>
          <p:spPr>
            <a:xfrm rot="0">
              <a:off x="0" y="1188501"/>
              <a:ext cx="4277310" cy="264392"/>
            </a:xfrm>
            <a:prstGeom prst="rect">
              <a:avLst/>
            </a:prstGeom>
          </p:spPr>
          <p:txBody>
            <a:bodyPr anchor="t" rtlCol="false" tIns="0" lIns="0" bIns="0" rIns="0">
              <a:spAutoFit/>
            </a:bodyPr>
            <a:lstStyle/>
            <a:p>
              <a:pPr algn="ctr">
                <a:lnSpc>
                  <a:spcPts val="1756"/>
                </a:lnSpc>
              </a:pPr>
              <a:r>
                <a:rPr lang="en-US" b="true" sz="1254" spc="388">
                  <a:solidFill>
                    <a:srgbClr val="FFFFFF"/>
                  </a:solidFill>
                  <a:latin typeface="Century Gothic Paneuropean Bold"/>
                  <a:ea typeface="Century Gothic Paneuropean Bold"/>
                  <a:cs typeface="Century Gothic Paneuropean Bold"/>
                  <a:sym typeface="Century Gothic Paneuropean Bold"/>
                </a:rPr>
                <a:t>ENABLING</a:t>
              </a:r>
              <a:r>
                <a:rPr lang="en-US" sz="1254" spc="388">
                  <a:solidFill>
                    <a:srgbClr val="FFFFFF"/>
                  </a:solidFill>
                  <a:latin typeface="Century Gothic Paneuropean Light"/>
                  <a:ea typeface="Century Gothic Paneuropean Light"/>
                  <a:cs typeface="Century Gothic Paneuropean Light"/>
                  <a:sym typeface="Century Gothic Paneuropean Light"/>
                </a:rPr>
                <a:t> TECHNOLOGIES</a:t>
              </a:r>
            </a:p>
          </p:txBody>
        </p:sp>
        <p:sp>
          <p:nvSpPr>
            <p:cNvPr name="Freeform 16" id="16"/>
            <p:cNvSpPr/>
            <p:nvPr/>
          </p:nvSpPr>
          <p:spPr>
            <a:xfrm flipH="false" flipV="false" rot="0">
              <a:off x="981" y="0"/>
              <a:ext cx="4285932" cy="1089477"/>
            </a:xfrm>
            <a:custGeom>
              <a:avLst/>
              <a:gdLst/>
              <a:ahLst/>
              <a:cxnLst/>
              <a:rect r="r" b="b" t="t" l="l"/>
              <a:pathLst>
                <a:path h="1089477" w="4285932">
                  <a:moveTo>
                    <a:pt x="0" y="0"/>
                  </a:moveTo>
                  <a:lnTo>
                    <a:pt x="4285931" y="0"/>
                  </a:lnTo>
                  <a:lnTo>
                    <a:pt x="4285931" y="1089477"/>
                  </a:lnTo>
                  <a:lnTo>
                    <a:pt x="0" y="1089477"/>
                  </a:lnTo>
                  <a:lnTo>
                    <a:pt x="0" y="0"/>
                  </a:lnTo>
                  <a:close/>
                </a:path>
              </a:pathLst>
            </a:custGeom>
            <a:blipFill>
              <a:blip r:embed="rId4"/>
              <a:stretch>
                <a:fillRect l="0" t="-1141" r="0" b="-1141"/>
              </a:stretch>
            </a:blipFill>
          </p:spPr>
        </p:sp>
      </p:grpSp>
      <p:sp>
        <p:nvSpPr>
          <p:cNvPr name="TextBox 17" id="17"/>
          <p:cNvSpPr txBox="true"/>
          <p:nvPr/>
        </p:nvSpPr>
        <p:spPr>
          <a:xfrm rot="0">
            <a:off x="1028700" y="7415911"/>
            <a:ext cx="5824490" cy="310567"/>
          </a:xfrm>
          <a:prstGeom prst="rect">
            <a:avLst/>
          </a:prstGeom>
        </p:spPr>
        <p:txBody>
          <a:bodyPr anchor="t" rtlCol="false" tIns="0" lIns="0" bIns="0" rIns="0">
            <a:spAutoFit/>
          </a:bodyPr>
          <a:lstStyle/>
          <a:p>
            <a:pPr algn="l">
              <a:lnSpc>
                <a:spcPts val="2575"/>
              </a:lnSpc>
            </a:pPr>
            <a:r>
              <a:rPr lang="en-US" sz="1996">
                <a:solidFill>
                  <a:srgbClr val="FFFFFF"/>
                </a:solidFill>
                <a:latin typeface="Century Gothic Paneuropean"/>
                <a:ea typeface="Century Gothic Paneuropean"/>
                <a:cs typeface="Century Gothic Paneuropean"/>
                <a:sym typeface="Century Gothic Paneuropean"/>
              </a:rPr>
              <a:t>eGroup Enabling Technologies 2025-2026</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02637F"/>
        </a:solidFill>
      </p:bgPr>
    </p:bg>
    <p:spTree>
      <p:nvGrpSpPr>
        <p:cNvPr id="1" name=""/>
        <p:cNvGrpSpPr/>
        <p:nvPr/>
      </p:nvGrpSpPr>
      <p:grpSpPr>
        <a:xfrm>
          <a:off x="0" y="0"/>
          <a:ext cx="0" cy="0"/>
          <a:chOff x="0" y="0"/>
          <a:chExt cx="0" cy="0"/>
        </a:xfrm>
      </p:grpSpPr>
      <p:grpSp>
        <p:nvGrpSpPr>
          <p:cNvPr name="Group 2" id="2"/>
          <p:cNvGrpSpPr/>
          <p:nvPr/>
        </p:nvGrpSpPr>
        <p:grpSpPr>
          <a:xfrm rot="0">
            <a:off x="1734772" y="2522262"/>
            <a:ext cx="14818456" cy="6272324"/>
            <a:chOff x="0" y="0"/>
            <a:chExt cx="3902803" cy="1651970"/>
          </a:xfrm>
        </p:grpSpPr>
        <p:sp>
          <p:nvSpPr>
            <p:cNvPr name="Freeform 3" id="3"/>
            <p:cNvSpPr/>
            <p:nvPr/>
          </p:nvSpPr>
          <p:spPr>
            <a:xfrm flipH="false" flipV="false" rot="0">
              <a:off x="0" y="0"/>
              <a:ext cx="3902803" cy="1651970"/>
            </a:xfrm>
            <a:custGeom>
              <a:avLst/>
              <a:gdLst/>
              <a:ahLst/>
              <a:cxnLst/>
              <a:rect r="r" b="b" t="t" l="l"/>
              <a:pathLst>
                <a:path h="1651970" w="3902803">
                  <a:moveTo>
                    <a:pt x="0" y="0"/>
                  </a:moveTo>
                  <a:lnTo>
                    <a:pt x="3902803" y="0"/>
                  </a:lnTo>
                  <a:lnTo>
                    <a:pt x="3902803" y="1651970"/>
                  </a:lnTo>
                  <a:lnTo>
                    <a:pt x="0" y="1651970"/>
                  </a:lnTo>
                  <a:close/>
                </a:path>
              </a:pathLst>
            </a:custGeom>
            <a:solidFill>
              <a:srgbClr val="FFFFFF"/>
            </a:solidFill>
          </p:spPr>
        </p:sp>
        <p:sp>
          <p:nvSpPr>
            <p:cNvPr name="TextBox 4" id="4"/>
            <p:cNvSpPr txBox="true"/>
            <p:nvPr/>
          </p:nvSpPr>
          <p:spPr>
            <a:xfrm>
              <a:off x="0" y="-19050"/>
              <a:ext cx="3902803" cy="1671020"/>
            </a:xfrm>
            <a:prstGeom prst="rect">
              <a:avLst/>
            </a:prstGeom>
          </p:spPr>
          <p:txBody>
            <a:bodyPr anchor="ctr" rtlCol="false" tIns="50800" lIns="50800" bIns="50800" rIns="50800"/>
            <a:lstStyle/>
            <a:p>
              <a:pPr algn="ctr">
                <a:lnSpc>
                  <a:spcPts val="3091"/>
                </a:lnSpc>
              </a:pPr>
            </a:p>
          </p:txBody>
        </p:sp>
      </p:grpSp>
      <p:sp>
        <p:nvSpPr>
          <p:cNvPr name="Freeform 5" id="5">
            <a:hlinkClick r:id="rId3" tooltip="https://www.egroup-us.com/lookbook/"/>
          </p:cNvPr>
          <p:cNvSpPr/>
          <p:nvPr/>
        </p:nvSpPr>
        <p:spPr>
          <a:xfrm flipH="false" flipV="false" rot="0">
            <a:off x="10947499" y="6034042"/>
            <a:ext cx="6311801" cy="3542498"/>
          </a:xfrm>
          <a:custGeom>
            <a:avLst/>
            <a:gdLst/>
            <a:ahLst/>
            <a:cxnLst/>
            <a:rect r="r" b="b" t="t" l="l"/>
            <a:pathLst>
              <a:path h="3542498" w="6311801">
                <a:moveTo>
                  <a:pt x="0" y="0"/>
                </a:moveTo>
                <a:lnTo>
                  <a:pt x="6311801" y="0"/>
                </a:lnTo>
                <a:lnTo>
                  <a:pt x="6311801" y="3542499"/>
                </a:lnTo>
                <a:lnTo>
                  <a:pt x="0" y="3542499"/>
                </a:lnTo>
                <a:lnTo>
                  <a:pt x="0" y="0"/>
                </a:lnTo>
                <a:close/>
              </a:path>
            </a:pathLst>
          </a:custGeom>
          <a:blipFill>
            <a:blip r:embed="rId2"/>
            <a:stretch>
              <a:fillRect l="0" t="0" r="0" b="0"/>
            </a:stretch>
          </a:blipFill>
          <a:ln w="19050" cap="sq">
            <a:solidFill>
              <a:srgbClr val="000000"/>
            </a:solidFill>
            <a:prstDash val="solid"/>
            <a:miter/>
          </a:ln>
        </p:spPr>
      </p:sp>
      <p:sp>
        <p:nvSpPr>
          <p:cNvPr name="Freeform 6" id="6">
            <a:hlinkClick r:id="rId5" tooltip="http://www.egroup-us.com/services-catalog/"/>
          </p:cNvPr>
          <p:cNvSpPr/>
          <p:nvPr/>
        </p:nvSpPr>
        <p:spPr>
          <a:xfrm flipH="false" flipV="false" rot="0">
            <a:off x="1734772" y="6034042"/>
            <a:ext cx="6340042" cy="3542498"/>
          </a:xfrm>
          <a:custGeom>
            <a:avLst/>
            <a:gdLst/>
            <a:ahLst/>
            <a:cxnLst/>
            <a:rect r="r" b="b" t="t" l="l"/>
            <a:pathLst>
              <a:path h="3542498" w="6340042">
                <a:moveTo>
                  <a:pt x="0" y="0"/>
                </a:moveTo>
                <a:lnTo>
                  <a:pt x="6340042" y="0"/>
                </a:lnTo>
                <a:lnTo>
                  <a:pt x="6340042" y="3542499"/>
                </a:lnTo>
                <a:lnTo>
                  <a:pt x="0" y="3542499"/>
                </a:lnTo>
                <a:lnTo>
                  <a:pt x="0" y="0"/>
                </a:lnTo>
                <a:close/>
              </a:path>
            </a:pathLst>
          </a:custGeom>
          <a:blipFill>
            <a:blip r:embed="rId4"/>
            <a:stretch>
              <a:fillRect l="0" t="0" r="0" b="0"/>
            </a:stretch>
          </a:blipFill>
        </p:spPr>
      </p:sp>
      <p:sp>
        <p:nvSpPr>
          <p:cNvPr name="TextBox 7" id="7"/>
          <p:cNvSpPr txBox="true"/>
          <p:nvPr/>
        </p:nvSpPr>
        <p:spPr>
          <a:xfrm rot="0">
            <a:off x="1132799" y="990600"/>
            <a:ext cx="16719538" cy="879594"/>
          </a:xfrm>
          <a:prstGeom prst="rect">
            <a:avLst/>
          </a:prstGeom>
        </p:spPr>
        <p:txBody>
          <a:bodyPr anchor="t" rtlCol="false" tIns="0" lIns="0" bIns="0" rIns="0">
            <a:spAutoFit/>
          </a:bodyPr>
          <a:lstStyle/>
          <a:p>
            <a:pPr algn="l">
              <a:lnSpc>
                <a:spcPts val="7153"/>
              </a:lnSpc>
            </a:pPr>
            <a:r>
              <a:rPr lang="en-US" sz="5545" b="true">
                <a:solidFill>
                  <a:srgbClr val="FFFFFF"/>
                </a:solidFill>
                <a:latin typeface="Century Gothic Paneuropean Bold"/>
                <a:ea typeface="Century Gothic Paneuropean Bold"/>
                <a:cs typeface="Century Gothic Paneuropean Bold"/>
                <a:sym typeface="Century Gothic Paneuropean Bold"/>
              </a:rPr>
              <a:t>Materials That Help Communicate What We Do</a:t>
            </a:r>
          </a:p>
        </p:txBody>
      </p:sp>
      <p:sp>
        <p:nvSpPr>
          <p:cNvPr name="TextBox 8" id="8"/>
          <p:cNvSpPr txBox="true"/>
          <p:nvPr/>
        </p:nvSpPr>
        <p:spPr>
          <a:xfrm rot="0">
            <a:off x="2236875" y="2779569"/>
            <a:ext cx="4738974" cy="382127"/>
          </a:xfrm>
          <a:prstGeom prst="rect">
            <a:avLst/>
          </a:prstGeom>
        </p:spPr>
        <p:txBody>
          <a:bodyPr anchor="t" rtlCol="false" tIns="0" lIns="0" bIns="0" rIns="0">
            <a:spAutoFit/>
          </a:bodyPr>
          <a:lstStyle/>
          <a:p>
            <a:pPr algn="l">
              <a:lnSpc>
                <a:spcPts val="3095"/>
              </a:lnSpc>
            </a:pPr>
            <a:r>
              <a:rPr lang="en-US" sz="2399" b="true">
                <a:solidFill>
                  <a:srgbClr val="373939"/>
                </a:solidFill>
                <a:latin typeface="Century Gothic Paneuropean Bold"/>
                <a:ea typeface="Century Gothic Paneuropean Bold"/>
                <a:cs typeface="Century Gothic Paneuropean Bold"/>
                <a:sym typeface="Century Gothic Paneuropean Bold"/>
              </a:rPr>
              <a:t>Services Catalog</a:t>
            </a:r>
          </a:p>
        </p:txBody>
      </p:sp>
      <p:sp>
        <p:nvSpPr>
          <p:cNvPr name="TextBox 9" id="9"/>
          <p:cNvSpPr txBox="true"/>
          <p:nvPr/>
        </p:nvSpPr>
        <p:spPr>
          <a:xfrm rot="0">
            <a:off x="2236875" y="3417672"/>
            <a:ext cx="6089040" cy="1929864"/>
          </a:xfrm>
          <a:prstGeom prst="rect">
            <a:avLst/>
          </a:prstGeom>
        </p:spPr>
        <p:txBody>
          <a:bodyPr anchor="t" rtlCol="false" tIns="0" lIns="0" bIns="0" rIns="0">
            <a:spAutoFit/>
          </a:bodyPr>
          <a:lstStyle/>
          <a:p>
            <a:pPr algn="l">
              <a:lnSpc>
                <a:spcPts val="2580"/>
              </a:lnSpc>
              <a:spcBef>
                <a:spcPct val="0"/>
              </a:spcBef>
            </a:pPr>
            <a:r>
              <a:rPr lang="en-US" sz="2000">
                <a:solidFill>
                  <a:srgbClr val="373939"/>
                </a:solidFill>
                <a:latin typeface="Century Gothic Paneuropean"/>
                <a:ea typeface="Century Gothic Paneuropean"/>
                <a:cs typeface="Century Gothic Paneuropean"/>
                <a:sym typeface="Century Gothic Paneuropean"/>
              </a:rPr>
              <a:t>The Services Catalog is an organized listing of our services that has embedded links that direct readers to our website offer pages. This catalog serves as a menu or directory, clearly outlining each service’s purpose, and providing a high-level overview. </a:t>
            </a:r>
          </a:p>
        </p:txBody>
      </p:sp>
      <p:sp>
        <p:nvSpPr>
          <p:cNvPr name="TextBox 10" id="10"/>
          <p:cNvSpPr txBox="true"/>
          <p:nvPr/>
        </p:nvSpPr>
        <p:spPr>
          <a:xfrm rot="0">
            <a:off x="10199197" y="2808022"/>
            <a:ext cx="4738974" cy="382127"/>
          </a:xfrm>
          <a:prstGeom prst="rect">
            <a:avLst/>
          </a:prstGeom>
        </p:spPr>
        <p:txBody>
          <a:bodyPr anchor="t" rtlCol="false" tIns="0" lIns="0" bIns="0" rIns="0">
            <a:spAutoFit/>
          </a:bodyPr>
          <a:lstStyle/>
          <a:p>
            <a:pPr algn="l">
              <a:lnSpc>
                <a:spcPts val="3095"/>
              </a:lnSpc>
            </a:pPr>
            <a:r>
              <a:rPr lang="en-US" sz="2399" b="true">
                <a:solidFill>
                  <a:srgbClr val="373939"/>
                </a:solidFill>
                <a:latin typeface="Century Gothic Paneuropean Bold"/>
                <a:ea typeface="Century Gothic Paneuropean Bold"/>
                <a:cs typeface="Century Gothic Paneuropean Bold"/>
                <a:sym typeface="Century Gothic Paneuropean Bold"/>
              </a:rPr>
              <a:t>The Lookbook</a:t>
            </a:r>
          </a:p>
        </p:txBody>
      </p:sp>
      <p:sp>
        <p:nvSpPr>
          <p:cNvPr name="TextBox 11" id="11"/>
          <p:cNvSpPr txBox="true"/>
          <p:nvPr/>
        </p:nvSpPr>
        <p:spPr>
          <a:xfrm rot="0">
            <a:off x="10199197" y="3446124"/>
            <a:ext cx="5567737" cy="1929864"/>
          </a:xfrm>
          <a:prstGeom prst="rect">
            <a:avLst/>
          </a:prstGeom>
        </p:spPr>
        <p:txBody>
          <a:bodyPr anchor="t" rtlCol="false" tIns="0" lIns="0" bIns="0" rIns="0">
            <a:spAutoFit/>
          </a:bodyPr>
          <a:lstStyle/>
          <a:p>
            <a:pPr algn="l">
              <a:lnSpc>
                <a:spcPts val="2580"/>
              </a:lnSpc>
            </a:pPr>
            <a:r>
              <a:rPr lang="en-US" sz="2000">
                <a:solidFill>
                  <a:srgbClr val="373939"/>
                </a:solidFill>
                <a:latin typeface="Century Gothic Paneuropean"/>
                <a:ea typeface="Century Gothic Paneuropean"/>
                <a:cs typeface="Century Gothic Paneuropean"/>
                <a:sym typeface="Century Gothic Paneuropean"/>
              </a:rPr>
              <a:t>The Lookbook showcases a diverse range of projects we’ve delivered to clients across industries, each tailored to meet specific business goals and challenges. </a:t>
            </a:r>
          </a:p>
          <a:p>
            <a:pPr algn="l">
              <a:lnSpc>
                <a:spcPts val="2580"/>
              </a:lnSpc>
              <a:spcBef>
                <a:spcPct val="0"/>
              </a:spcBef>
            </a:pPr>
            <a:r>
              <a:rPr lang="en-US" sz="2000">
                <a:solidFill>
                  <a:srgbClr val="373939"/>
                </a:solidFill>
                <a:latin typeface="Century Gothic Paneuropean"/>
                <a:ea typeface="Century Gothic Paneuropean"/>
                <a:cs typeface="Century Gothic Paneuropean"/>
                <a:sym typeface="Century Gothic Paneuropean"/>
              </a:rPr>
              <a:t>*Note: We have industry-specific Lookbooks as well to share.</a:t>
            </a:r>
          </a:p>
        </p:txBody>
      </p:sp>
    </p:spTree>
  </p:cSld>
  <p:clrMapOvr>
    <a:masterClrMapping/>
  </p:clrMapOvr>
</p:sld>
</file>

<file path=ppt/slides/slide1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2083092" y="-438501"/>
            <a:ext cx="3649477" cy="11255071"/>
            <a:chOff x="0" y="0"/>
            <a:chExt cx="961179" cy="2964299"/>
          </a:xfrm>
        </p:grpSpPr>
        <p:sp>
          <p:nvSpPr>
            <p:cNvPr name="Freeform 3" id="3"/>
            <p:cNvSpPr/>
            <p:nvPr/>
          </p:nvSpPr>
          <p:spPr>
            <a:xfrm flipH="false" flipV="false" rot="0">
              <a:off x="0" y="0"/>
              <a:ext cx="961179" cy="2964299"/>
            </a:xfrm>
            <a:custGeom>
              <a:avLst/>
              <a:gdLst/>
              <a:ahLst/>
              <a:cxnLst/>
              <a:rect r="r" b="b" t="t" l="l"/>
              <a:pathLst>
                <a:path h="2964299" w="961179">
                  <a:moveTo>
                    <a:pt x="0" y="0"/>
                  </a:moveTo>
                  <a:lnTo>
                    <a:pt x="961179" y="0"/>
                  </a:lnTo>
                  <a:lnTo>
                    <a:pt x="961179" y="2964299"/>
                  </a:lnTo>
                  <a:lnTo>
                    <a:pt x="0" y="2964299"/>
                  </a:lnTo>
                  <a:close/>
                </a:path>
              </a:pathLst>
            </a:custGeom>
            <a:solidFill>
              <a:srgbClr val="02637F"/>
            </a:solidFill>
          </p:spPr>
        </p:sp>
        <p:sp>
          <p:nvSpPr>
            <p:cNvPr name="TextBox 4" id="4"/>
            <p:cNvSpPr txBox="true"/>
            <p:nvPr/>
          </p:nvSpPr>
          <p:spPr>
            <a:xfrm>
              <a:off x="0" y="-19050"/>
              <a:ext cx="961179" cy="2983349"/>
            </a:xfrm>
            <a:prstGeom prst="rect">
              <a:avLst/>
            </a:prstGeom>
          </p:spPr>
          <p:txBody>
            <a:bodyPr anchor="ctr" rtlCol="false" tIns="50800" lIns="50800" bIns="50800" rIns="50800"/>
            <a:lstStyle/>
            <a:p>
              <a:pPr algn="ctr">
                <a:lnSpc>
                  <a:spcPts val="3091"/>
                </a:lnSpc>
              </a:pPr>
            </a:p>
          </p:txBody>
        </p:sp>
      </p:grpSp>
      <p:sp>
        <p:nvSpPr>
          <p:cNvPr name="TextBox 5" id="5"/>
          <p:cNvSpPr txBox="true"/>
          <p:nvPr/>
        </p:nvSpPr>
        <p:spPr>
          <a:xfrm rot="0">
            <a:off x="1788663" y="990600"/>
            <a:ext cx="4487779" cy="879594"/>
          </a:xfrm>
          <a:prstGeom prst="rect">
            <a:avLst/>
          </a:prstGeom>
        </p:spPr>
        <p:txBody>
          <a:bodyPr anchor="t" rtlCol="false" tIns="0" lIns="0" bIns="0" rIns="0">
            <a:spAutoFit/>
          </a:bodyPr>
          <a:lstStyle/>
          <a:p>
            <a:pPr algn="l">
              <a:lnSpc>
                <a:spcPts val="7153"/>
              </a:lnSpc>
            </a:pPr>
            <a:r>
              <a:rPr lang="en-US" sz="5545" b="true">
                <a:solidFill>
                  <a:srgbClr val="373939"/>
                </a:solidFill>
                <a:latin typeface="Century Gothic Paneuropean Bold"/>
                <a:ea typeface="Century Gothic Paneuropean Bold"/>
                <a:cs typeface="Century Gothic Paneuropean Bold"/>
                <a:sym typeface="Century Gothic Paneuropean Bold"/>
              </a:rPr>
              <a:t>Brand Voice</a:t>
            </a:r>
          </a:p>
        </p:txBody>
      </p:sp>
      <p:sp>
        <p:nvSpPr>
          <p:cNvPr name="TextBox 6" id="6"/>
          <p:cNvSpPr txBox="true"/>
          <p:nvPr/>
        </p:nvSpPr>
        <p:spPr>
          <a:xfrm rot="0">
            <a:off x="1826763" y="2367032"/>
            <a:ext cx="5041408" cy="382127"/>
          </a:xfrm>
          <a:prstGeom prst="rect">
            <a:avLst/>
          </a:prstGeom>
        </p:spPr>
        <p:txBody>
          <a:bodyPr anchor="t" rtlCol="false" tIns="0" lIns="0" bIns="0" rIns="0">
            <a:spAutoFit/>
          </a:bodyPr>
          <a:lstStyle/>
          <a:p>
            <a:pPr algn="l">
              <a:lnSpc>
                <a:spcPts val="3095"/>
              </a:lnSpc>
            </a:pPr>
            <a:r>
              <a:rPr lang="en-US" sz="2399" b="true">
                <a:solidFill>
                  <a:srgbClr val="373939"/>
                </a:solidFill>
                <a:latin typeface="Century Gothic Paneuropean Bold"/>
                <a:ea typeface="Century Gothic Paneuropean Bold"/>
                <a:cs typeface="Century Gothic Paneuropean Bold"/>
                <a:sym typeface="Century Gothic Paneuropean Bold"/>
              </a:rPr>
              <a:t>Collaborative &amp; Approachable</a:t>
            </a:r>
          </a:p>
        </p:txBody>
      </p:sp>
      <p:sp>
        <p:nvSpPr>
          <p:cNvPr name="TextBox 7" id="7"/>
          <p:cNvSpPr txBox="true"/>
          <p:nvPr/>
        </p:nvSpPr>
        <p:spPr>
          <a:xfrm rot="0">
            <a:off x="1826763" y="3005135"/>
            <a:ext cx="8400151" cy="1282131"/>
          </a:xfrm>
          <a:prstGeom prst="rect">
            <a:avLst/>
          </a:prstGeom>
        </p:spPr>
        <p:txBody>
          <a:bodyPr anchor="t" rtlCol="false" tIns="0" lIns="0" bIns="0" rIns="0">
            <a:spAutoFit/>
          </a:bodyPr>
          <a:lstStyle/>
          <a:p>
            <a:pPr algn="l">
              <a:lnSpc>
                <a:spcPts val="2580"/>
              </a:lnSpc>
              <a:spcBef>
                <a:spcPct val="0"/>
              </a:spcBef>
            </a:pPr>
            <a:r>
              <a:rPr lang="en-US" sz="2000">
                <a:solidFill>
                  <a:srgbClr val="373939"/>
                </a:solidFill>
                <a:latin typeface="Century Gothic Paneuropean"/>
                <a:ea typeface="Century Gothic Paneuropean"/>
                <a:cs typeface="Century Gothic Paneuropean"/>
                <a:sym typeface="Century Gothic Paneuropean"/>
              </a:rPr>
              <a:t>A direct reflection of the unique, talented individuals that make up our team– we take the time to understand our clients' challenges and work with them to find the best solution that fits their specific business needs.</a:t>
            </a:r>
          </a:p>
        </p:txBody>
      </p:sp>
      <p:grpSp>
        <p:nvGrpSpPr>
          <p:cNvPr name="Group 8" id="8"/>
          <p:cNvGrpSpPr/>
          <p:nvPr/>
        </p:nvGrpSpPr>
        <p:grpSpPr>
          <a:xfrm rot="0">
            <a:off x="1826763" y="4858187"/>
            <a:ext cx="9038275" cy="1859315"/>
            <a:chOff x="0" y="0"/>
            <a:chExt cx="12051034" cy="2479087"/>
          </a:xfrm>
        </p:grpSpPr>
        <p:sp>
          <p:nvSpPr>
            <p:cNvPr name="TextBox 9" id="9"/>
            <p:cNvSpPr txBox="true"/>
            <p:nvPr/>
          </p:nvSpPr>
          <p:spPr>
            <a:xfrm rot="0">
              <a:off x="0" y="-19050"/>
              <a:ext cx="5815000" cy="503152"/>
            </a:xfrm>
            <a:prstGeom prst="rect">
              <a:avLst/>
            </a:prstGeom>
          </p:spPr>
          <p:txBody>
            <a:bodyPr anchor="t" rtlCol="false" tIns="0" lIns="0" bIns="0" rIns="0">
              <a:spAutoFit/>
            </a:bodyPr>
            <a:lstStyle/>
            <a:p>
              <a:pPr algn="l">
                <a:lnSpc>
                  <a:spcPts val="3095"/>
                </a:lnSpc>
              </a:pPr>
              <a:r>
                <a:rPr lang="en-US" sz="2399" b="true">
                  <a:solidFill>
                    <a:srgbClr val="373939"/>
                  </a:solidFill>
                  <a:latin typeface="Century Gothic Paneuropean Bold"/>
                  <a:ea typeface="Century Gothic Paneuropean Bold"/>
                  <a:cs typeface="Century Gothic Paneuropean Bold"/>
                  <a:sym typeface="Century Gothic Paneuropean Bold"/>
                </a:rPr>
                <a:t>Clear &amp; Effective</a:t>
              </a:r>
            </a:p>
          </p:txBody>
        </p:sp>
        <p:sp>
          <p:nvSpPr>
            <p:cNvPr name="TextBox 10" id="10"/>
            <p:cNvSpPr txBox="true"/>
            <p:nvPr/>
          </p:nvSpPr>
          <p:spPr>
            <a:xfrm rot="0">
              <a:off x="0" y="772754"/>
              <a:ext cx="12051034" cy="1706333"/>
            </a:xfrm>
            <a:prstGeom prst="rect">
              <a:avLst/>
            </a:prstGeom>
          </p:spPr>
          <p:txBody>
            <a:bodyPr anchor="t" rtlCol="false" tIns="0" lIns="0" bIns="0" rIns="0">
              <a:spAutoFit/>
            </a:bodyPr>
            <a:lstStyle/>
            <a:p>
              <a:pPr algn="l">
                <a:lnSpc>
                  <a:spcPts val="2580"/>
                </a:lnSpc>
                <a:spcBef>
                  <a:spcPct val="0"/>
                </a:spcBef>
              </a:pPr>
              <a:r>
                <a:rPr lang="en-US" sz="2000">
                  <a:solidFill>
                    <a:srgbClr val="373939"/>
                  </a:solidFill>
                  <a:latin typeface="Century Gothic Paneuropean"/>
                  <a:ea typeface="Century Gothic Paneuropean"/>
                  <a:cs typeface="Century Gothic Paneuropean"/>
                  <a:sym typeface="Century Gothic Paneuropean"/>
                </a:rPr>
                <a:t>Our communication reflects our deep industry knowledge, leading-edge expertise, and years of experience. Our goal is to communicate clearly and efficiently in order to simplify complicated technical processes and build trust. </a:t>
              </a:r>
            </a:p>
          </p:txBody>
        </p:sp>
      </p:grpSp>
      <p:grpSp>
        <p:nvGrpSpPr>
          <p:cNvPr name="Group 11" id="11"/>
          <p:cNvGrpSpPr/>
          <p:nvPr/>
        </p:nvGrpSpPr>
        <p:grpSpPr>
          <a:xfrm rot="0">
            <a:off x="1826763" y="7286165"/>
            <a:ext cx="9038275" cy="1859315"/>
            <a:chOff x="0" y="0"/>
            <a:chExt cx="12051034" cy="2479087"/>
          </a:xfrm>
        </p:grpSpPr>
        <p:sp>
          <p:nvSpPr>
            <p:cNvPr name="TextBox 12" id="12"/>
            <p:cNvSpPr txBox="true"/>
            <p:nvPr/>
          </p:nvSpPr>
          <p:spPr>
            <a:xfrm rot="0">
              <a:off x="0" y="-19050"/>
              <a:ext cx="5815000" cy="503152"/>
            </a:xfrm>
            <a:prstGeom prst="rect">
              <a:avLst/>
            </a:prstGeom>
          </p:spPr>
          <p:txBody>
            <a:bodyPr anchor="t" rtlCol="false" tIns="0" lIns="0" bIns="0" rIns="0">
              <a:spAutoFit/>
            </a:bodyPr>
            <a:lstStyle/>
            <a:p>
              <a:pPr algn="l">
                <a:lnSpc>
                  <a:spcPts val="3095"/>
                </a:lnSpc>
              </a:pPr>
              <a:r>
                <a:rPr lang="en-US" sz="2399" b="true">
                  <a:solidFill>
                    <a:srgbClr val="373939"/>
                  </a:solidFill>
                  <a:latin typeface="Century Gothic Paneuropean Bold"/>
                  <a:ea typeface="Century Gothic Paneuropean Bold"/>
                  <a:cs typeface="Century Gothic Paneuropean Bold"/>
                  <a:sym typeface="Century Gothic Paneuropean Bold"/>
                </a:rPr>
                <a:t>Innovative &amp; Experienced</a:t>
              </a:r>
            </a:p>
          </p:txBody>
        </p:sp>
        <p:sp>
          <p:nvSpPr>
            <p:cNvPr name="TextBox 13" id="13"/>
            <p:cNvSpPr txBox="true"/>
            <p:nvPr/>
          </p:nvSpPr>
          <p:spPr>
            <a:xfrm rot="0">
              <a:off x="0" y="772754"/>
              <a:ext cx="12051034" cy="1706333"/>
            </a:xfrm>
            <a:prstGeom prst="rect">
              <a:avLst/>
            </a:prstGeom>
          </p:spPr>
          <p:txBody>
            <a:bodyPr anchor="t" rtlCol="false" tIns="0" lIns="0" bIns="0" rIns="0">
              <a:spAutoFit/>
            </a:bodyPr>
            <a:lstStyle/>
            <a:p>
              <a:pPr algn="l">
                <a:lnSpc>
                  <a:spcPts val="2580"/>
                </a:lnSpc>
                <a:spcBef>
                  <a:spcPct val="0"/>
                </a:spcBef>
              </a:pPr>
              <a:r>
                <a:rPr lang="en-US" sz="2000">
                  <a:solidFill>
                    <a:srgbClr val="373939"/>
                  </a:solidFill>
                  <a:latin typeface="Century Gothic Paneuropean"/>
                  <a:ea typeface="Century Gothic Paneuropean"/>
                  <a:cs typeface="Century Gothic Paneuropean"/>
                  <a:sym typeface="Century Gothic Paneuropean"/>
                </a:rPr>
                <a:t>We express our passion for continued education to consistently offer innovative solutions to our clients. Our voice conveys energy, momentum, and optimism, showcasing our mission to inspire and empower our clients, colleagues, and each other. </a:t>
              </a:r>
            </a:p>
          </p:txBody>
        </p:sp>
      </p:grpSp>
      <p:sp>
        <p:nvSpPr>
          <p:cNvPr name="TextBox 14" id="14"/>
          <p:cNvSpPr txBox="true"/>
          <p:nvPr/>
        </p:nvSpPr>
        <p:spPr>
          <a:xfrm rot="0">
            <a:off x="12777314" y="773146"/>
            <a:ext cx="2230999" cy="441153"/>
          </a:xfrm>
          <a:prstGeom prst="rect">
            <a:avLst/>
          </a:prstGeom>
        </p:spPr>
        <p:txBody>
          <a:bodyPr anchor="t" rtlCol="false" tIns="0" lIns="0" bIns="0" rIns="0">
            <a:spAutoFit/>
          </a:bodyPr>
          <a:lstStyle/>
          <a:p>
            <a:pPr algn="ctr">
              <a:lnSpc>
                <a:spcPts val="3518"/>
              </a:lnSpc>
            </a:pPr>
            <a:r>
              <a:rPr lang="en-US" sz="2727">
                <a:solidFill>
                  <a:srgbClr val="FFFFFF"/>
                </a:solidFill>
                <a:latin typeface="Century Gothic Paneuropean"/>
                <a:ea typeface="Century Gothic Paneuropean"/>
                <a:cs typeface="Century Gothic Paneuropean"/>
                <a:sym typeface="Century Gothic Paneuropean"/>
              </a:rPr>
              <a:t>INTELLIGENT</a:t>
            </a:r>
          </a:p>
        </p:txBody>
      </p:sp>
      <p:sp>
        <p:nvSpPr>
          <p:cNvPr name="TextBox 15" id="15"/>
          <p:cNvSpPr txBox="true"/>
          <p:nvPr/>
        </p:nvSpPr>
        <p:spPr>
          <a:xfrm rot="0">
            <a:off x="12459926" y="2166817"/>
            <a:ext cx="2895811" cy="441153"/>
          </a:xfrm>
          <a:prstGeom prst="rect">
            <a:avLst/>
          </a:prstGeom>
        </p:spPr>
        <p:txBody>
          <a:bodyPr anchor="t" rtlCol="false" tIns="0" lIns="0" bIns="0" rIns="0">
            <a:spAutoFit/>
          </a:bodyPr>
          <a:lstStyle/>
          <a:p>
            <a:pPr algn="ctr">
              <a:lnSpc>
                <a:spcPts val="3518"/>
              </a:lnSpc>
            </a:pPr>
            <a:r>
              <a:rPr lang="en-US" sz="2727">
                <a:solidFill>
                  <a:srgbClr val="FFFFFF"/>
                </a:solidFill>
                <a:latin typeface="Century Gothic Paneuropean"/>
                <a:ea typeface="Century Gothic Paneuropean"/>
                <a:cs typeface="Century Gothic Paneuropean"/>
                <a:sym typeface="Century Gothic Paneuropean"/>
              </a:rPr>
              <a:t>COLLABORATIVE</a:t>
            </a:r>
          </a:p>
        </p:txBody>
      </p:sp>
      <p:sp>
        <p:nvSpPr>
          <p:cNvPr name="TextBox 16" id="16"/>
          <p:cNvSpPr txBox="true"/>
          <p:nvPr/>
        </p:nvSpPr>
        <p:spPr>
          <a:xfrm rot="0">
            <a:off x="13092685" y="3560489"/>
            <a:ext cx="1630292" cy="441153"/>
          </a:xfrm>
          <a:prstGeom prst="rect">
            <a:avLst/>
          </a:prstGeom>
        </p:spPr>
        <p:txBody>
          <a:bodyPr anchor="t" rtlCol="false" tIns="0" lIns="0" bIns="0" rIns="0">
            <a:spAutoFit/>
          </a:bodyPr>
          <a:lstStyle/>
          <a:p>
            <a:pPr algn="ctr">
              <a:lnSpc>
                <a:spcPts val="3518"/>
              </a:lnSpc>
            </a:pPr>
            <a:r>
              <a:rPr lang="en-US" sz="2727">
                <a:solidFill>
                  <a:srgbClr val="FFFFFF"/>
                </a:solidFill>
                <a:latin typeface="Century Gothic Paneuropean"/>
                <a:ea typeface="Century Gothic Paneuropean"/>
                <a:cs typeface="Century Gothic Paneuropean"/>
                <a:sym typeface="Century Gothic Paneuropean"/>
              </a:rPr>
              <a:t>FRIENDLY</a:t>
            </a:r>
          </a:p>
        </p:txBody>
      </p:sp>
      <p:sp>
        <p:nvSpPr>
          <p:cNvPr name="TextBox 17" id="17"/>
          <p:cNvSpPr txBox="true"/>
          <p:nvPr/>
        </p:nvSpPr>
        <p:spPr>
          <a:xfrm rot="0">
            <a:off x="12346921" y="4954161"/>
            <a:ext cx="3121820" cy="441153"/>
          </a:xfrm>
          <a:prstGeom prst="rect">
            <a:avLst/>
          </a:prstGeom>
        </p:spPr>
        <p:txBody>
          <a:bodyPr anchor="t" rtlCol="false" tIns="0" lIns="0" bIns="0" rIns="0">
            <a:spAutoFit/>
          </a:bodyPr>
          <a:lstStyle/>
          <a:p>
            <a:pPr algn="ctr">
              <a:lnSpc>
                <a:spcPts val="3518"/>
              </a:lnSpc>
            </a:pPr>
            <a:r>
              <a:rPr lang="en-US" sz="2727">
                <a:solidFill>
                  <a:srgbClr val="FFFFFF"/>
                </a:solidFill>
                <a:latin typeface="Century Gothic Paneuropean"/>
                <a:ea typeface="Century Gothic Paneuropean"/>
                <a:cs typeface="Century Gothic Paneuropean"/>
                <a:sym typeface="Century Gothic Paneuropean"/>
              </a:rPr>
              <a:t>KNOWLEDGEABLE</a:t>
            </a:r>
          </a:p>
        </p:txBody>
      </p:sp>
      <p:sp>
        <p:nvSpPr>
          <p:cNvPr name="TextBox 18" id="18"/>
          <p:cNvSpPr txBox="true"/>
          <p:nvPr/>
        </p:nvSpPr>
        <p:spPr>
          <a:xfrm rot="0">
            <a:off x="12694717" y="6347833"/>
            <a:ext cx="2426228" cy="441153"/>
          </a:xfrm>
          <a:prstGeom prst="rect">
            <a:avLst/>
          </a:prstGeom>
        </p:spPr>
        <p:txBody>
          <a:bodyPr anchor="t" rtlCol="false" tIns="0" lIns="0" bIns="0" rIns="0">
            <a:spAutoFit/>
          </a:bodyPr>
          <a:lstStyle/>
          <a:p>
            <a:pPr algn="ctr">
              <a:lnSpc>
                <a:spcPts val="3518"/>
              </a:lnSpc>
            </a:pPr>
            <a:r>
              <a:rPr lang="en-US" sz="2727">
                <a:solidFill>
                  <a:srgbClr val="FFFFFF"/>
                </a:solidFill>
                <a:latin typeface="Century Gothic Paneuropean"/>
                <a:ea typeface="Century Gothic Paneuropean"/>
                <a:cs typeface="Century Gothic Paneuropean"/>
                <a:sym typeface="Century Gothic Paneuropean"/>
              </a:rPr>
              <a:t>EXPERIENCED</a:t>
            </a:r>
          </a:p>
        </p:txBody>
      </p:sp>
      <p:sp>
        <p:nvSpPr>
          <p:cNvPr name="TextBox 19" id="19"/>
          <p:cNvSpPr txBox="true"/>
          <p:nvPr/>
        </p:nvSpPr>
        <p:spPr>
          <a:xfrm rot="0">
            <a:off x="12597102" y="7741505"/>
            <a:ext cx="2621458" cy="441153"/>
          </a:xfrm>
          <a:prstGeom prst="rect">
            <a:avLst/>
          </a:prstGeom>
        </p:spPr>
        <p:txBody>
          <a:bodyPr anchor="t" rtlCol="false" tIns="0" lIns="0" bIns="0" rIns="0">
            <a:spAutoFit/>
          </a:bodyPr>
          <a:lstStyle/>
          <a:p>
            <a:pPr algn="ctr">
              <a:lnSpc>
                <a:spcPts val="3518"/>
              </a:lnSpc>
            </a:pPr>
            <a:r>
              <a:rPr lang="en-US" sz="2727">
                <a:solidFill>
                  <a:srgbClr val="FFFFFF"/>
                </a:solidFill>
                <a:latin typeface="Century Gothic Paneuropean"/>
                <a:ea typeface="Century Gothic Paneuropean"/>
                <a:cs typeface="Century Gothic Paneuropean"/>
                <a:sym typeface="Century Gothic Paneuropean"/>
              </a:rPr>
              <a:t>PROFESSIONAL</a:t>
            </a:r>
          </a:p>
        </p:txBody>
      </p:sp>
      <p:sp>
        <p:nvSpPr>
          <p:cNvPr name="TextBox 20" id="20"/>
          <p:cNvSpPr txBox="true"/>
          <p:nvPr/>
        </p:nvSpPr>
        <p:spPr>
          <a:xfrm rot="0">
            <a:off x="12792332" y="9135176"/>
            <a:ext cx="2230999" cy="441153"/>
          </a:xfrm>
          <a:prstGeom prst="rect">
            <a:avLst/>
          </a:prstGeom>
        </p:spPr>
        <p:txBody>
          <a:bodyPr anchor="t" rtlCol="false" tIns="0" lIns="0" bIns="0" rIns="0">
            <a:spAutoFit/>
          </a:bodyPr>
          <a:lstStyle/>
          <a:p>
            <a:pPr algn="ctr">
              <a:lnSpc>
                <a:spcPts val="3518"/>
              </a:lnSpc>
            </a:pPr>
            <a:r>
              <a:rPr lang="en-US" sz="2727">
                <a:solidFill>
                  <a:srgbClr val="FFFFFF"/>
                </a:solidFill>
                <a:latin typeface="Century Gothic Paneuropean"/>
                <a:ea typeface="Century Gothic Paneuropean"/>
                <a:cs typeface="Century Gothic Paneuropean"/>
                <a:sym typeface="Century Gothic Paneuropean"/>
              </a:rPr>
              <a:t>COMMITTED</a:t>
            </a:r>
          </a:p>
        </p:txBody>
      </p:sp>
    </p:spTree>
  </p:cSld>
  <p:clrMapOvr>
    <a:masterClrMapping/>
  </p:clrMapOvr>
</p:sld>
</file>

<file path=ppt/slides/slide1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728113" y="1382558"/>
            <a:ext cx="4846350" cy="879539"/>
          </a:xfrm>
          <a:prstGeom prst="rect">
            <a:avLst/>
          </a:prstGeom>
        </p:spPr>
        <p:txBody>
          <a:bodyPr anchor="t" rtlCol="false" tIns="0" lIns="0" bIns="0" rIns="0">
            <a:spAutoFit/>
          </a:bodyPr>
          <a:lstStyle/>
          <a:p>
            <a:pPr algn="l">
              <a:lnSpc>
                <a:spcPts val="7159"/>
              </a:lnSpc>
            </a:pPr>
            <a:r>
              <a:rPr lang="en-US" sz="5550" b="true">
                <a:solidFill>
                  <a:srgbClr val="373939"/>
                </a:solidFill>
                <a:latin typeface="Century Gothic Paneuropean Bold"/>
                <a:ea typeface="Century Gothic Paneuropean Bold"/>
                <a:cs typeface="Century Gothic Paneuropean Bold"/>
                <a:sym typeface="Century Gothic Paneuropean Bold"/>
              </a:rPr>
              <a:t>Typography</a:t>
            </a:r>
          </a:p>
        </p:txBody>
      </p:sp>
      <p:sp>
        <p:nvSpPr>
          <p:cNvPr name="TextBox 3" id="3"/>
          <p:cNvSpPr txBox="true"/>
          <p:nvPr/>
        </p:nvSpPr>
        <p:spPr>
          <a:xfrm rot="0">
            <a:off x="9144227" y="5014985"/>
            <a:ext cx="3107449" cy="339692"/>
          </a:xfrm>
          <a:prstGeom prst="rect">
            <a:avLst/>
          </a:prstGeom>
        </p:spPr>
        <p:txBody>
          <a:bodyPr anchor="t" rtlCol="false" tIns="0" lIns="0" bIns="0" rIns="0">
            <a:spAutoFit/>
          </a:bodyPr>
          <a:lstStyle/>
          <a:p>
            <a:pPr algn="ctr">
              <a:lnSpc>
                <a:spcPts val="2800"/>
              </a:lnSpc>
            </a:pPr>
            <a:r>
              <a:rPr lang="en-US" sz="2000">
                <a:solidFill>
                  <a:srgbClr val="373939"/>
                </a:solidFill>
                <a:latin typeface="Century Gothic Paneuropean"/>
                <a:ea typeface="Century Gothic Paneuropean"/>
                <a:cs typeface="Century Gothic Paneuropean"/>
                <a:sym typeface="Century Gothic Paneuropean"/>
              </a:rPr>
              <a:t>Century Gothic (Regular)</a:t>
            </a:r>
          </a:p>
        </p:txBody>
      </p:sp>
      <p:sp>
        <p:nvSpPr>
          <p:cNvPr name="TextBox 4" id="4"/>
          <p:cNvSpPr txBox="true"/>
          <p:nvPr/>
        </p:nvSpPr>
        <p:spPr>
          <a:xfrm rot="0">
            <a:off x="9234020" y="3326050"/>
            <a:ext cx="2676922" cy="339692"/>
          </a:xfrm>
          <a:prstGeom prst="rect">
            <a:avLst/>
          </a:prstGeom>
        </p:spPr>
        <p:txBody>
          <a:bodyPr anchor="t" rtlCol="false" tIns="0" lIns="0" bIns="0" rIns="0">
            <a:spAutoFit/>
          </a:bodyPr>
          <a:lstStyle/>
          <a:p>
            <a:pPr algn="ctr">
              <a:lnSpc>
                <a:spcPts val="2800"/>
              </a:lnSpc>
            </a:pPr>
            <a:r>
              <a:rPr lang="en-US" sz="2000" b="true">
                <a:solidFill>
                  <a:srgbClr val="373939"/>
                </a:solidFill>
                <a:latin typeface="Century Gothic Paneuropean Bold"/>
                <a:ea typeface="Century Gothic Paneuropean Bold"/>
                <a:cs typeface="Century Gothic Paneuropean Bold"/>
                <a:sym typeface="Century Gothic Paneuropean Bold"/>
              </a:rPr>
              <a:t>Century Gothic (Bold)</a:t>
            </a:r>
          </a:p>
        </p:txBody>
      </p:sp>
      <p:sp>
        <p:nvSpPr>
          <p:cNvPr name="TextBox 5" id="5"/>
          <p:cNvSpPr txBox="true"/>
          <p:nvPr/>
        </p:nvSpPr>
        <p:spPr>
          <a:xfrm rot="0">
            <a:off x="1728113" y="3326050"/>
            <a:ext cx="6211452" cy="1044476"/>
          </a:xfrm>
          <a:prstGeom prst="rect">
            <a:avLst/>
          </a:prstGeom>
        </p:spPr>
        <p:txBody>
          <a:bodyPr anchor="t" rtlCol="false" tIns="0" lIns="0" bIns="0" rIns="0">
            <a:spAutoFit/>
          </a:bodyPr>
          <a:lstStyle/>
          <a:p>
            <a:pPr algn="l">
              <a:lnSpc>
                <a:spcPts val="2800"/>
              </a:lnSpc>
            </a:pPr>
            <a:r>
              <a:rPr lang="en-US" sz="2000" b="true">
                <a:solidFill>
                  <a:srgbClr val="373939"/>
                </a:solidFill>
                <a:latin typeface="Century Gothic Paneuropean Bold"/>
                <a:ea typeface="Century Gothic Paneuropean Bold"/>
                <a:cs typeface="Century Gothic Paneuropean Bold"/>
                <a:sym typeface="Century Gothic Paneuropean Bold"/>
              </a:rPr>
              <a:t>Century Gothic (Bold) should be used for headings or larger text instances.</a:t>
            </a:r>
          </a:p>
          <a:p>
            <a:pPr algn="l">
              <a:lnSpc>
                <a:spcPts val="2800"/>
              </a:lnSpc>
            </a:pPr>
          </a:p>
        </p:txBody>
      </p:sp>
      <p:sp>
        <p:nvSpPr>
          <p:cNvPr name="TextBox 6" id="6"/>
          <p:cNvSpPr txBox="true"/>
          <p:nvPr/>
        </p:nvSpPr>
        <p:spPr>
          <a:xfrm rot="0">
            <a:off x="9286069" y="3832819"/>
            <a:ext cx="6562587" cy="958265"/>
          </a:xfrm>
          <a:prstGeom prst="rect">
            <a:avLst/>
          </a:prstGeom>
        </p:spPr>
        <p:txBody>
          <a:bodyPr anchor="t" rtlCol="false" tIns="0" lIns="0" bIns="0" rIns="0">
            <a:spAutoFit/>
          </a:bodyPr>
          <a:lstStyle/>
          <a:p>
            <a:pPr algn="l">
              <a:lnSpc>
                <a:spcPts val="2580"/>
              </a:lnSpc>
              <a:spcBef>
                <a:spcPct val="0"/>
              </a:spcBef>
            </a:pPr>
            <a:r>
              <a:rPr lang="en-US" b="true" sz="2000">
                <a:solidFill>
                  <a:srgbClr val="373939"/>
                </a:solidFill>
                <a:latin typeface="Century Gothic Paneuropean Bold"/>
                <a:ea typeface="Century Gothic Paneuropean Bold"/>
                <a:cs typeface="Century Gothic Paneuropean Bold"/>
                <a:sym typeface="Century Gothic Paneuropean Bold"/>
              </a:rPr>
              <a:t>Our goal is to make the cloud journey more productive, more secure, and as simple as it should be. </a:t>
            </a:r>
          </a:p>
        </p:txBody>
      </p:sp>
      <p:sp>
        <p:nvSpPr>
          <p:cNvPr name="TextBox 7" id="7"/>
          <p:cNvSpPr txBox="true"/>
          <p:nvPr/>
        </p:nvSpPr>
        <p:spPr>
          <a:xfrm rot="0">
            <a:off x="9285248" y="5510252"/>
            <a:ext cx="6328852" cy="958265"/>
          </a:xfrm>
          <a:prstGeom prst="rect">
            <a:avLst/>
          </a:prstGeom>
        </p:spPr>
        <p:txBody>
          <a:bodyPr anchor="t" rtlCol="false" tIns="0" lIns="0" bIns="0" rIns="0">
            <a:spAutoFit/>
          </a:bodyPr>
          <a:lstStyle/>
          <a:p>
            <a:pPr algn="l">
              <a:lnSpc>
                <a:spcPts val="2580"/>
              </a:lnSpc>
              <a:spcBef>
                <a:spcPct val="0"/>
              </a:spcBef>
            </a:pPr>
            <a:r>
              <a:rPr lang="en-US" sz="2000">
                <a:solidFill>
                  <a:srgbClr val="373939"/>
                </a:solidFill>
                <a:latin typeface="Century Gothic Paneuropean"/>
                <a:ea typeface="Century Gothic Paneuropean"/>
                <a:cs typeface="Century Gothic Paneuropean"/>
                <a:sym typeface="Century Gothic Paneuropean"/>
              </a:rPr>
              <a:t>Our goal is to make the cloud journey more productive, more secure, and as simple as it should be. </a:t>
            </a:r>
          </a:p>
        </p:txBody>
      </p:sp>
      <p:sp>
        <p:nvSpPr>
          <p:cNvPr name="AutoShape 8" id="8"/>
          <p:cNvSpPr/>
          <p:nvPr/>
        </p:nvSpPr>
        <p:spPr>
          <a:xfrm>
            <a:off x="9286069" y="3737569"/>
            <a:ext cx="5576074" cy="0"/>
          </a:xfrm>
          <a:prstGeom prst="line">
            <a:avLst/>
          </a:prstGeom>
          <a:ln cap="flat" w="19050">
            <a:solidFill>
              <a:srgbClr val="009ECC"/>
            </a:solidFill>
            <a:prstDash val="solid"/>
            <a:headEnd type="none" len="sm" w="sm"/>
            <a:tailEnd type="none" len="sm" w="sm"/>
          </a:ln>
        </p:spPr>
      </p:sp>
      <p:sp>
        <p:nvSpPr>
          <p:cNvPr name="AutoShape 9" id="9"/>
          <p:cNvSpPr/>
          <p:nvPr/>
        </p:nvSpPr>
        <p:spPr>
          <a:xfrm>
            <a:off x="9285248" y="5415002"/>
            <a:ext cx="5576074" cy="0"/>
          </a:xfrm>
          <a:prstGeom prst="line">
            <a:avLst/>
          </a:prstGeom>
          <a:ln cap="flat" w="19050">
            <a:solidFill>
              <a:srgbClr val="009ECC"/>
            </a:solidFill>
            <a:prstDash val="solid"/>
            <a:headEnd type="none" len="sm" w="sm"/>
            <a:tailEnd type="none" len="sm" w="sm"/>
          </a:ln>
        </p:spPr>
      </p:sp>
      <p:sp>
        <p:nvSpPr>
          <p:cNvPr name="TextBox 10" id="10"/>
          <p:cNvSpPr txBox="true"/>
          <p:nvPr/>
        </p:nvSpPr>
        <p:spPr>
          <a:xfrm rot="0">
            <a:off x="1728113" y="5043560"/>
            <a:ext cx="5526396" cy="958265"/>
          </a:xfrm>
          <a:prstGeom prst="rect">
            <a:avLst/>
          </a:prstGeom>
        </p:spPr>
        <p:txBody>
          <a:bodyPr anchor="t" rtlCol="false" tIns="0" lIns="0" bIns="0" rIns="0">
            <a:spAutoFit/>
          </a:bodyPr>
          <a:lstStyle/>
          <a:p>
            <a:pPr algn="l">
              <a:lnSpc>
                <a:spcPts val="2580"/>
              </a:lnSpc>
              <a:spcBef>
                <a:spcPct val="0"/>
              </a:spcBef>
            </a:pPr>
            <a:r>
              <a:rPr lang="en-US" sz="2000">
                <a:solidFill>
                  <a:srgbClr val="373939"/>
                </a:solidFill>
                <a:latin typeface="Century Gothic Paneuropean"/>
                <a:ea typeface="Century Gothic Paneuropean"/>
                <a:cs typeface="Century Gothic Paneuropean"/>
                <a:sym typeface="Century Gothic Paneuropean"/>
              </a:rPr>
              <a:t>Century Gothic (Regular) should be reserved for body copy and any information that describes a larger heading.</a:t>
            </a:r>
          </a:p>
        </p:txBody>
      </p:sp>
    </p:spTree>
  </p:cSld>
  <p:clrMapOvr>
    <a:masterClrMapping/>
  </p:clrMapOvr>
</p:sld>
</file>

<file path=ppt/slides/slide1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6076950" cy="10287000"/>
            <a:chOff x="0" y="0"/>
            <a:chExt cx="8102600" cy="13716000"/>
          </a:xfrm>
        </p:grpSpPr>
        <p:sp>
          <p:nvSpPr>
            <p:cNvPr name="AutoShape 3" id="3"/>
            <p:cNvSpPr/>
            <p:nvPr/>
          </p:nvSpPr>
          <p:spPr>
            <a:xfrm>
              <a:off x="0" y="0"/>
              <a:ext cx="8102600" cy="13716000"/>
            </a:xfrm>
            <a:prstGeom prst="rect">
              <a:avLst/>
            </a:prstGeom>
            <a:solidFill>
              <a:srgbClr val="02637F"/>
            </a:solidFill>
          </p:spPr>
        </p:sp>
      </p:grpSp>
      <p:sp>
        <p:nvSpPr>
          <p:cNvPr name="TextBox 4" id="4"/>
          <p:cNvSpPr txBox="true"/>
          <p:nvPr/>
        </p:nvSpPr>
        <p:spPr>
          <a:xfrm rot="0">
            <a:off x="7465871" y="3141092"/>
            <a:ext cx="9173993" cy="712504"/>
          </a:xfrm>
          <a:prstGeom prst="rect">
            <a:avLst/>
          </a:prstGeom>
        </p:spPr>
        <p:txBody>
          <a:bodyPr anchor="t" rtlCol="false" tIns="0" lIns="0" bIns="0" rIns="0">
            <a:spAutoFit/>
          </a:bodyPr>
          <a:lstStyle/>
          <a:p>
            <a:pPr algn="l">
              <a:lnSpc>
                <a:spcPts val="5879"/>
              </a:lnSpc>
            </a:pPr>
            <a:r>
              <a:rPr lang="en-US" sz="4199" b="true">
                <a:solidFill>
                  <a:srgbClr val="373939"/>
                </a:solidFill>
                <a:latin typeface="Century Gothic Paneuropean Bold"/>
                <a:ea typeface="Century Gothic Paneuropean Bold"/>
                <a:cs typeface="Century Gothic Paneuropean Bold"/>
                <a:sym typeface="Century Gothic Paneuropean Bold"/>
              </a:rPr>
              <a:t>Sample Heading</a:t>
            </a:r>
          </a:p>
        </p:txBody>
      </p:sp>
      <p:sp>
        <p:nvSpPr>
          <p:cNvPr name="TextBox 5" id="5"/>
          <p:cNvSpPr txBox="true"/>
          <p:nvPr/>
        </p:nvSpPr>
        <p:spPr>
          <a:xfrm rot="0">
            <a:off x="7465871" y="4665471"/>
            <a:ext cx="8022374" cy="1828883"/>
          </a:xfrm>
          <a:prstGeom prst="rect">
            <a:avLst/>
          </a:prstGeom>
        </p:spPr>
        <p:txBody>
          <a:bodyPr anchor="t" rtlCol="false" tIns="0" lIns="0" bIns="0" rIns="0">
            <a:spAutoFit/>
          </a:bodyPr>
          <a:lstStyle/>
          <a:p>
            <a:pPr algn="l">
              <a:lnSpc>
                <a:spcPts val="2999"/>
              </a:lnSpc>
            </a:pPr>
            <a:r>
              <a:rPr lang="en-US" sz="1999">
                <a:solidFill>
                  <a:srgbClr val="373939"/>
                </a:solidFill>
                <a:latin typeface="Century Gothic Paneuropean"/>
                <a:ea typeface="Century Gothic Paneuropean"/>
                <a:cs typeface="Century Gothic Paneuropean"/>
                <a:sym typeface="Century Gothic Paneuropean"/>
              </a:rPr>
              <a:t>Here is your example body text. Here is your example body text. Here is your example body text. Here is your example body text. Here is your example body text. Here is your example body text. Here is your example body text. Here is your example body text. Here is your example body text.</a:t>
            </a:r>
          </a:p>
        </p:txBody>
      </p:sp>
      <p:sp>
        <p:nvSpPr>
          <p:cNvPr name="TextBox 6" id="6"/>
          <p:cNvSpPr txBox="true"/>
          <p:nvPr/>
        </p:nvSpPr>
        <p:spPr>
          <a:xfrm rot="0">
            <a:off x="7465871" y="3805970"/>
            <a:ext cx="9793429" cy="405782"/>
          </a:xfrm>
          <a:prstGeom prst="rect">
            <a:avLst/>
          </a:prstGeom>
        </p:spPr>
        <p:txBody>
          <a:bodyPr anchor="t" rtlCol="false" tIns="0" lIns="0" bIns="0" rIns="0">
            <a:spAutoFit/>
          </a:bodyPr>
          <a:lstStyle/>
          <a:p>
            <a:pPr algn="l" marL="0" indent="0" lvl="0">
              <a:lnSpc>
                <a:spcPts val="3359"/>
              </a:lnSpc>
              <a:spcBef>
                <a:spcPct val="0"/>
              </a:spcBef>
            </a:pPr>
            <a:r>
              <a:rPr lang="en-US" sz="2400">
                <a:solidFill>
                  <a:srgbClr val="373939"/>
                </a:solidFill>
                <a:latin typeface="Century Gothic Paneuropean"/>
                <a:ea typeface="Century Gothic Paneuropean"/>
                <a:cs typeface="Century Gothic Paneuropean"/>
                <a:sym typeface="Century Gothic Paneuropean"/>
              </a:rPr>
              <a:t>Supporting Heading</a:t>
            </a:r>
          </a:p>
        </p:txBody>
      </p:sp>
      <p:sp>
        <p:nvSpPr>
          <p:cNvPr name="TextBox 7" id="7"/>
          <p:cNvSpPr txBox="true"/>
          <p:nvPr/>
        </p:nvSpPr>
        <p:spPr>
          <a:xfrm rot="0">
            <a:off x="7465871" y="1730634"/>
            <a:ext cx="7677715" cy="310567"/>
          </a:xfrm>
          <a:prstGeom prst="rect">
            <a:avLst/>
          </a:prstGeom>
        </p:spPr>
        <p:txBody>
          <a:bodyPr anchor="t" rtlCol="false" tIns="0" lIns="0" bIns="0" rIns="0">
            <a:spAutoFit/>
          </a:bodyPr>
          <a:lstStyle/>
          <a:p>
            <a:pPr algn="l">
              <a:lnSpc>
                <a:spcPts val="2575"/>
              </a:lnSpc>
            </a:pPr>
            <a:r>
              <a:rPr lang="en-US" sz="1996" spc="321">
                <a:solidFill>
                  <a:srgbClr val="373939"/>
                </a:solidFill>
                <a:latin typeface="Century Gothic Paneuropean Light"/>
                <a:ea typeface="Century Gothic Paneuropean Light"/>
                <a:cs typeface="Century Gothic Paneuropean Light"/>
                <a:sym typeface="Century Gothic Paneuropean Light"/>
              </a:rPr>
              <a:t>TYPOGRAPHY</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993230" y="3083662"/>
            <a:ext cx="5456547" cy="6623055"/>
          </a:xfrm>
          <a:custGeom>
            <a:avLst/>
            <a:gdLst/>
            <a:ahLst/>
            <a:cxnLst/>
            <a:rect r="r" b="b" t="t" l="l"/>
            <a:pathLst>
              <a:path h="6623055" w="5456547">
                <a:moveTo>
                  <a:pt x="0" y="0"/>
                </a:moveTo>
                <a:lnTo>
                  <a:pt x="5456547" y="0"/>
                </a:lnTo>
                <a:lnTo>
                  <a:pt x="5456547" y="6623055"/>
                </a:lnTo>
                <a:lnTo>
                  <a:pt x="0" y="6623055"/>
                </a:lnTo>
                <a:lnTo>
                  <a:pt x="0" y="0"/>
                </a:lnTo>
                <a:close/>
              </a:path>
            </a:pathLst>
          </a:custGeom>
          <a:blipFill>
            <a:blip r:embed="rId2"/>
            <a:stretch>
              <a:fillRect l="0" t="0" r="0" b="-6284"/>
            </a:stretch>
          </a:blipFill>
        </p:spPr>
      </p:sp>
      <p:sp>
        <p:nvSpPr>
          <p:cNvPr name="AutoShape 3" id="3"/>
          <p:cNvSpPr/>
          <p:nvPr/>
        </p:nvSpPr>
        <p:spPr>
          <a:xfrm>
            <a:off x="2613141" y="3428785"/>
            <a:ext cx="661841" cy="0"/>
          </a:xfrm>
          <a:prstGeom prst="line">
            <a:avLst/>
          </a:prstGeom>
          <a:ln cap="flat" w="19050">
            <a:solidFill>
              <a:srgbClr val="000000"/>
            </a:solidFill>
            <a:prstDash val="solid"/>
            <a:headEnd type="none" len="sm" w="sm"/>
            <a:tailEnd type="none" len="sm" w="sm"/>
          </a:ln>
        </p:spPr>
      </p:sp>
      <p:sp>
        <p:nvSpPr>
          <p:cNvPr name="AutoShape 4" id="4"/>
          <p:cNvSpPr/>
          <p:nvPr/>
        </p:nvSpPr>
        <p:spPr>
          <a:xfrm>
            <a:off x="2771566" y="5018744"/>
            <a:ext cx="661841" cy="0"/>
          </a:xfrm>
          <a:prstGeom prst="line">
            <a:avLst/>
          </a:prstGeom>
          <a:ln cap="flat" w="19050">
            <a:solidFill>
              <a:srgbClr val="000000"/>
            </a:solidFill>
            <a:prstDash val="solid"/>
            <a:headEnd type="none" len="sm" w="sm"/>
            <a:tailEnd type="none" len="sm" w="sm"/>
          </a:ln>
        </p:spPr>
      </p:sp>
      <p:sp>
        <p:nvSpPr>
          <p:cNvPr name="AutoShape 5" id="5"/>
          <p:cNvSpPr/>
          <p:nvPr/>
        </p:nvSpPr>
        <p:spPr>
          <a:xfrm>
            <a:off x="2771566" y="5325577"/>
            <a:ext cx="661841" cy="0"/>
          </a:xfrm>
          <a:prstGeom prst="line">
            <a:avLst/>
          </a:prstGeom>
          <a:ln cap="flat" w="19050">
            <a:solidFill>
              <a:srgbClr val="000000"/>
            </a:solidFill>
            <a:prstDash val="solid"/>
            <a:headEnd type="none" len="sm" w="sm"/>
            <a:tailEnd type="none" len="sm" w="sm"/>
          </a:ln>
        </p:spPr>
      </p:sp>
      <p:sp>
        <p:nvSpPr>
          <p:cNvPr name="Freeform 6" id="6"/>
          <p:cNvSpPr/>
          <p:nvPr/>
        </p:nvSpPr>
        <p:spPr>
          <a:xfrm flipH="false" flipV="false" rot="0">
            <a:off x="9144000" y="4067578"/>
            <a:ext cx="8840885" cy="4972998"/>
          </a:xfrm>
          <a:custGeom>
            <a:avLst/>
            <a:gdLst/>
            <a:ahLst/>
            <a:cxnLst/>
            <a:rect r="r" b="b" t="t" l="l"/>
            <a:pathLst>
              <a:path h="4972998" w="8840885">
                <a:moveTo>
                  <a:pt x="0" y="0"/>
                </a:moveTo>
                <a:lnTo>
                  <a:pt x="8840885" y="0"/>
                </a:lnTo>
                <a:lnTo>
                  <a:pt x="8840885" y="4972998"/>
                </a:lnTo>
                <a:lnTo>
                  <a:pt x="0" y="4972998"/>
                </a:lnTo>
                <a:lnTo>
                  <a:pt x="0" y="0"/>
                </a:lnTo>
                <a:close/>
              </a:path>
            </a:pathLst>
          </a:custGeom>
          <a:blipFill>
            <a:blip r:embed="rId3"/>
            <a:stretch>
              <a:fillRect l="0" t="0" r="0" b="0"/>
            </a:stretch>
          </a:blipFill>
          <a:ln w="19050" cap="sq">
            <a:solidFill>
              <a:srgbClr val="000000"/>
            </a:solidFill>
            <a:prstDash val="solid"/>
            <a:miter/>
          </a:ln>
        </p:spPr>
      </p:sp>
      <p:sp>
        <p:nvSpPr>
          <p:cNvPr name="AutoShape 7" id="7"/>
          <p:cNvSpPr/>
          <p:nvPr/>
        </p:nvSpPr>
        <p:spPr>
          <a:xfrm>
            <a:off x="2771566" y="5810199"/>
            <a:ext cx="661841" cy="0"/>
          </a:xfrm>
          <a:prstGeom prst="line">
            <a:avLst/>
          </a:prstGeom>
          <a:ln cap="flat" w="19050">
            <a:solidFill>
              <a:srgbClr val="000000"/>
            </a:solidFill>
            <a:prstDash val="solid"/>
            <a:headEnd type="none" len="sm" w="sm"/>
            <a:tailEnd type="none" len="sm" w="sm"/>
          </a:ln>
        </p:spPr>
      </p:sp>
      <p:sp>
        <p:nvSpPr>
          <p:cNvPr name="AutoShape 8" id="8"/>
          <p:cNvSpPr/>
          <p:nvPr/>
        </p:nvSpPr>
        <p:spPr>
          <a:xfrm>
            <a:off x="11804206" y="6277348"/>
            <a:ext cx="1597887" cy="0"/>
          </a:xfrm>
          <a:prstGeom prst="line">
            <a:avLst/>
          </a:prstGeom>
          <a:ln cap="flat" w="19050">
            <a:solidFill>
              <a:srgbClr val="000000"/>
            </a:solidFill>
            <a:prstDash val="solid"/>
            <a:headEnd type="none" len="sm" w="sm"/>
            <a:tailEnd type="none" len="sm" w="sm"/>
          </a:ln>
        </p:spPr>
      </p:sp>
      <p:sp>
        <p:nvSpPr>
          <p:cNvPr name="AutoShape 9" id="9"/>
          <p:cNvSpPr/>
          <p:nvPr/>
        </p:nvSpPr>
        <p:spPr>
          <a:xfrm flipV="true">
            <a:off x="12000752" y="4561367"/>
            <a:ext cx="2477310" cy="4721"/>
          </a:xfrm>
          <a:prstGeom prst="line">
            <a:avLst/>
          </a:prstGeom>
          <a:ln cap="flat" w="19050">
            <a:solidFill>
              <a:srgbClr val="000000"/>
            </a:solidFill>
            <a:prstDash val="solid"/>
            <a:headEnd type="none" len="sm" w="sm"/>
            <a:tailEnd type="none" len="sm" w="sm"/>
          </a:ln>
        </p:spPr>
      </p:sp>
      <p:grpSp>
        <p:nvGrpSpPr>
          <p:cNvPr name="Group 10" id="10"/>
          <p:cNvGrpSpPr/>
          <p:nvPr/>
        </p:nvGrpSpPr>
        <p:grpSpPr>
          <a:xfrm rot="0">
            <a:off x="5363677" y="3309090"/>
            <a:ext cx="3086100" cy="374038"/>
            <a:chOff x="0" y="0"/>
            <a:chExt cx="812800" cy="98512"/>
          </a:xfrm>
        </p:grpSpPr>
        <p:sp>
          <p:nvSpPr>
            <p:cNvPr name="Freeform 11" id="11"/>
            <p:cNvSpPr/>
            <p:nvPr/>
          </p:nvSpPr>
          <p:spPr>
            <a:xfrm flipH="false" flipV="false" rot="0">
              <a:off x="0" y="0"/>
              <a:ext cx="812800" cy="98512"/>
            </a:xfrm>
            <a:custGeom>
              <a:avLst/>
              <a:gdLst/>
              <a:ahLst/>
              <a:cxnLst/>
              <a:rect r="r" b="b" t="t" l="l"/>
              <a:pathLst>
                <a:path h="98512" w="812800">
                  <a:moveTo>
                    <a:pt x="0" y="0"/>
                  </a:moveTo>
                  <a:lnTo>
                    <a:pt x="812800" y="0"/>
                  </a:lnTo>
                  <a:lnTo>
                    <a:pt x="812800" y="98512"/>
                  </a:lnTo>
                  <a:lnTo>
                    <a:pt x="0" y="98512"/>
                  </a:lnTo>
                  <a:close/>
                </a:path>
              </a:pathLst>
            </a:custGeom>
            <a:solidFill>
              <a:srgbClr val="FFFFFF"/>
            </a:solidFill>
          </p:spPr>
        </p:sp>
        <p:sp>
          <p:nvSpPr>
            <p:cNvPr name="TextBox 12" id="12"/>
            <p:cNvSpPr txBox="true"/>
            <p:nvPr/>
          </p:nvSpPr>
          <p:spPr>
            <a:xfrm>
              <a:off x="0" y="-38100"/>
              <a:ext cx="812800" cy="136612"/>
            </a:xfrm>
            <a:prstGeom prst="rect">
              <a:avLst/>
            </a:prstGeom>
          </p:spPr>
          <p:txBody>
            <a:bodyPr anchor="ctr" rtlCol="false" tIns="50800" lIns="50800" bIns="50800" rIns="50800"/>
            <a:lstStyle/>
            <a:p>
              <a:pPr algn="ctr">
                <a:lnSpc>
                  <a:spcPts val="2591"/>
                </a:lnSpc>
              </a:pPr>
            </a:p>
          </p:txBody>
        </p:sp>
      </p:grpSp>
      <p:grpSp>
        <p:nvGrpSpPr>
          <p:cNvPr name="Group 13" id="13"/>
          <p:cNvGrpSpPr/>
          <p:nvPr/>
        </p:nvGrpSpPr>
        <p:grpSpPr>
          <a:xfrm rot="0">
            <a:off x="6731343" y="3163441"/>
            <a:ext cx="1576081" cy="549739"/>
            <a:chOff x="0" y="0"/>
            <a:chExt cx="2101441" cy="732986"/>
          </a:xfrm>
        </p:grpSpPr>
        <p:sp>
          <p:nvSpPr>
            <p:cNvPr name="Freeform 14" id="14"/>
            <p:cNvSpPr/>
            <p:nvPr/>
          </p:nvSpPr>
          <p:spPr>
            <a:xfrm flipH="false" flipV="false" rot="0">
              <a:off x="0" y="0"/>
              <a:ext cx="2101441" cy="555449"/>
            </a:xfrm>
            <a:custGeom>
              <a:avLst/>
              <a:gdLst/>
              <a:ahLst/>
              <a:cxnLst/>
              <a:rect r="r" b="b" t="t" l="l"/>
              <a:pathLst>
                <a:path h="555449" w="2101441">
                  <a:moveTo>
                    <a:pt x="0" y="0"/>
                  </a:moveTo>
                  <a:lnTo>
                    <a:pt x="2101441" y="0"/>
                  </a:lnTo>
                  <a:lnTo>
                    <a:pt x="2101441" y="555449"/>
                  </a:lnTo>
                  <a:lnTo>
                    <a:pt x="0" y="555449"/>
                  </a:lnTo>
                  <a:lnTo>
                    <a:pt x="0" y="0"/>
                  </a:lnTo>
                  <a:close/>
                </a:path>
              </a:pathLst>
            </a:custGeom>
            <a:blipFill>
              <a:blip r:embed="rId4">
                <a:alphaModFix amt="57000"/>
              </a:blip>
              <a:stretch>
                <a:fillRect l="-1141" t="-7884" r="-919" b="-55448"/>
              </a:stretch>
            </a:blipFill>
          </p:spPr>
        </p:sp>
        <p:sp>
          <p:nvSpPr>
            <p:cNvPr name="TextBox 15" id="15"/>
            <p:cNvSpPr txBox="true"/>
            <p:nvPr/>
          </p:nvSpPr>
          <p:spPr>
            <a:xfrm rot="0">
              <a:off x="0" y="600173"/>
              <a:ext cx="2101441" cy="132813"/>
            </a:xfrm>
            <a:prstGeom prst="rect">
              <a:avLst/>
            </a:prstGeom>
          </p:spPr>
          <p:txBody>
            <a:bodyPr anchor="t" rtlCol="false" tIns="0" lIns="0" bIns="0" rIns="0">
              <a:spAutoFit/>
            </a:bodyPr>
            <a:lstStyle/>
            <a:p>
              <a:pPr algn="ctr">
                <a:lnSpc>
                  <a:spcPts val="882"/>
                </a:lnSpc>
              </a:pPr>
              <a:r>
                <a:rPr lang="en-US" b="true" sz="630" spc="195">
                  <a:solidFill>
                    <a:srgbClr val="000000"/>
                  </a:solidFill>
                  <a:latin typeface="Century Gothic Paneuropean Bold"/>
                  <a:ea typeface="Century Gothic Paneuropean Bold"/>
                  <a:cs typeface="Century Gothic Paneuropean Bold"/>
                  <a:sym typeface="Century Gothic Paneuropean Bold"/>
                </a:rPr>
                <a:t>ENABLING</a:t>
              </a:r>
              <a:r>
                <a:rPr lang="en-US" sz="630" spc="195">
                  <a:solidFill>
                    <a:srgbClr val="000000"/>
                  </a:solidFill>
                  <a:latin typeface="Century Gothic Paneuropean Light"/>
                  <a:ea typeface="Century Gothic Paneuropean Light"/>
                  <a:cs typeface="Century Gothic Paneuropean Light"/>
                  <a:sym typeface="Century Gothic Paneuropean Light"/>
                </a:rPr>
                <a:t> TECHNOLOGIES</a:t>
              </a:r>
            </a:p>
          </p:txBody>
        </p:sp>
      </p:grpSp>
      <p:sp>
        <p:nvSpPr>
          <p:cNvPr name="TextBox 16" id="16"/>
          <p:cNvSpPr txBox="true"/>
          <p:nvPr/>
        </p:nvSpPr>
        <p:spPr>
          <a:xfrm rot="0">
            <a:off x="894629" y="3286060"/>
            <a:ext cx="1620749" cy="273702"/>
          </a:xfrm>
          <a:prstGeom prst="rect">
            <a:avLst/>
          </a:prstGeom>
        </p:spPr>
        <p:txBody>
          <a:bodyPr anchor="t" rtlCol="false" tIns="0" lIns="0" bIns="0" rIns="0">
            <a:spAutoFit/>
          </a:bodyPr>
          <a:lstStyle/>
          <a:p>
            <a:pPr algn="r">
              <a:lnSpc>
                <a:spcPts val="2239"/>
              </a:lnSpc>
            </a:pPr>
            <a:r>
              <a:rPr lang="en-US" sz="1599">
                <a:solidFill>
                  <a:srgbClr val="373939"/>
                </a:solidFill>
                <a:latin typeface="Century Gothic Paneuropean"/>
                <a:ea typeface="Century Gothic Paneuropean"/>
                <a:cs typeface="Century Gothic Paneuropean"/>
                <a:sym typeface="Century Gothic Paneuropean"/>
              </a:rPr>
              <a:t>Century Gothic</a:t>
            </a:r>
          </a:p>
        </p:txBody>
      </p:sp>
      <p:sp>
        <p:nvSpPr>
          <p:cNvPr name="TextBox 17" id="17"/>
          <p:cNvSpPr txBox="true"/>
          <p:nvPr/>
        </p:nvSpPr>
        <p:spPr>
          <a:xfrm rot="0">
            <a:off x="1728113" y="1382558"/>
            <a:ext cx="8869711" cy="879539"/>
          </a:xfrm>
          <a:prstGeom prst="rect">
            <a:avLst/>
          </a:prstGeom>
        </p:spPr>
        <p:txBody>
          <a:bodyPr anchor="t" rtlCol="false" tIns="0" lIns="0" bIns="0" rIns="0">
            <a:spAutoFit/>
          </a:bodyPr>
          <a:lstStyle/>
          <a:p>
            <a:pPr algn="l">
              <a:lnSpc>
                <a:spcPts val="7159"/>
              </a:lnSpc>
            </a:pPr>
            <a:r>
              <a:rPr lang="en-US" sz="5550" b="true">
                <a:solidFill>
                  <a:srgbClr val="373939"/>
                </a:solidFill>
                <a:latin typeface="Century Gothic Paneuropean Bold"/>
                <a:ea typeface="Century Gothic Paneuropean Bold"/>
                <a:cs typeface="Century Gothic Paneuropean Bold"/>
                <a:sym typeface="Century Gothic Paneuropean Bold"/>
              </a:rPr>
              <a:t>Examples</a:t>
            </a:r>
          </a:p>
        </p:txBody>
      </p:sp>
      <p:sp>
        <p:nvSpPr>
          <p:cNvPr name="TextBox 18" id="18"/>
          <p:cNvSpPr txBox="true"/>
          <p:nvPr/>
        </p:nvSpPr>
        <p:spPr>
          <a:xfrm rot="0">
            <a:off x="295246" y="4862843"/>
            <a:ext cx="2317896" cy="273702"/>
          </a:xfrm>
          <a:prstGeom prst="rect">
            <a:avLst/>
          </a:prstGeom>
        </p:spPr>
        <p:txBody>
          <a:bodyPr anchor="t" rtlCol="false" tIns="0" lIns="0" bIns="0" rIns="0">
            <a:spAutoFit/>
          </a:bodyPr>
          <a:lstStyle/>
          <a:p>
            <a:pPr algn="r">
              <a:lnSpc>
                <a:spcPts val="2239"/>
              </a:lnSpc>
            </a:pPr>
            <a:r>
              <a:rPr lang="en-US" sz="1599" b="true">
                <a:solidFill>
                  <a:srgbClr val="373939"/>
                </a:solidFill>
                <a:latin typeface="Century Gothic Paneuropean Bold"/>
                <a:ea typeface="Century Gothic Paneuropean Bold"/>
                <a:cs typeface="Century Gothic Paneuropean Bold"/>
                <a:sym typeface="Century Gothic Paneuropean Bold"/>
              </a:rPr>
              <a:t>Century Gothic Bold </a:t>
            </a:r>
          </a:p>
        </p:txBody>
      </p:sp>
      <p:sp>
        <p:nvSpPr>
          <p:cNvPr name="TextBox 19" id="19"/>
          <p:cNvSpPr txBox="true"/>
          <p:nvPr/>
        </p:nvSpPr>
        <p:spPr>
          <a:xfrm rot="0">
            <a:off x="920271" y="5672236"/>
            <a:ext cx="1611224" cy="273702"/>
          </a:xfrm>
          <a:prstGeom prst="rect">
            <a:avLst/>
          </a:prstGeom>
        </p:spPr>
        <p:txBody>
          <a:bodyPr anchor="t" rtlCol="false" tIns="0" lIns="0" bIns="0" rIns="0">
            <a:spAutoFit/>
          </a:bodyPr>
          <a:lstStyle/>
          <a:p>
            <a:pPr algn="r">
              <a:lnSpc>
                <a:spcPts val="2239"/>
              </a:lnSpc>
            </a:pPr>
            <a:r>
              <a:rPr lang="en-US" sz="1599">
                <a:solidFill>
                  <a:srgbClr val="373939"/>
                </a:solidFill>
                <a:latin typeface="Century Gothic Paneuropean"/>
                <a:ea typeface="Century Gothic Paneuropean"/>
                <a:cs typeface="Century Gothic Paneuropean"/>
                <a:sym typeface="Century Gothic Paneuropean"/>
              </a:rPr>
              <a:t>Century Gothic</a:t>
            </a:r>
          </a:p>
        </p:txBody>
      </p:sp>
      <p:sp>
        <p:nvSpPr>
          <p:cNvPr name="TextBox 20" id="20"/>
          <p:cNvSpPr txBox="true"/>
          <p:nvPr/>
        </p:nvSpPr>
        <p:spPr>
          <a:xfrm rot="0">
            <a:off x="152040" y="5169676"/>
            <a:ext cx="2379455" cy="273702"/>
          </a:xfrm>
          <a:prstGeom prst="rect">
            <a:avLst/>
          </a:prstGeom>
        </p:spPr>
        <p:txBody>
          <a:bodyPr anchor="t" rtlCol="false" tIns="0" lIns="0" bIns="0" rIns="0">
            <a:spAutoFit/>
          </a:bodyPr>
          <a:lstStyle/>
          <a:p>
            <a:pPr algn="r">
              <a:lnSpc>
                <a:spcPts val="2239"/>
              </a:lnSpc>
            </a:pPr>
            <a:r>
              <a:rPr lang="en-US" sz="1599" b="true">
                <a:solidFill>
                  <a:srgbClr val="373939"/>
                </a:solidFill>
                <a:latin typeface="Century Gothic Paneuropean Bold"/>
                <a:ea typeface="Century Gothic Paneuropean Bold"/>
                <a:cs typeface="Century Gothic Paneuropean Bold"/>
                <a:sym typeface="Century Gothic Paneuropean Bold"/>
              </a:rPr>
              <a:t>Century Gothic Bold</a:t>
            </a:r>
          </a:p>
        </p:txBody>
      </p:sp>
      <p:sp>
        <p:nvSpPr>
          <p:cNvPr name="TextBox 21" id="21"/>
          <p:cNvSpPr txBox="true"/>
          <p:nvPr/>
        </p:nvSpPr>
        <p:spPr>
          <a:xfrm rot="0">
            <a:off x="13585562" y="6121488"/>
            <a:ext cx="2174852" cy="549943"/>
          </a:xfrm>
          <a:prstGeom prst="rect">
            <a:avLst/>
          </a:prstGeom>
        </p:spPr>
        <p:txBody>
          <a:bodyPr anchor="t" rtlCol="false" tIns="0" lIns="0" bIns="0" rIns="0">
            <a:spAutoFit/>
          </a:bodyPr>
          <a:lstStyle/>
          <a:p>
            <a:pPr algn="l">
              <a:lnSpc>
                <a:spcPts val="2239"/>
              </a:lnSpc>
            </a:pPr>
            <a:r>
              <a:rPr lang="en-US" sz="1599">
                <a:solidFill>
                  <a:srgbClr val="373939"/>
                </a:solidFill>
                <a:latin typeface="Century Gothic Paneuropean"/>
                <a:ea typeface="Century Gothic Paneuropean"/>
                <a:cs typeface="Century Gothic Paneuropean"/>
                <a:sym typeface="Century Gothic Paneuropean"/>
              </a:rPr>
              <a:t>Century Gothic Regular</a:t>
            </a:r>
          </a:p>
        </p:txBody>
      </p:sp>
      <p:sp>
        <p:nvSpPr>
          <p:cNvPr name="TextBox 22" id="22"/>
          <p:cNvSpPr txBox="true"/>
          <p:nvPr/>
        </p:nvSpPr>
        <p:spPr>
          <a:xfrm rot="0">
            <a:off x="14640006" y="4405466"/>
            <a:ext cx="2240818" cy="273702"/>
          </a:xfrm>
          <a:prstGeom prst="rect">
            <a:avLst/>
          </a:prstGeom>
        </p:spPr>
        <p:txBody>
          <a:bodyPr anchor="t" rtlCol="false" tIns="0" lIns="0" bIns="0" rIns="0">
            <a:spAutoFit/>
          </a:bodyPr>
          <a:lstStyle/>
          <a:p>
            <a:pPr algn="l">
              <a:lnSpc>
                <a:spcPts val="2239"/>
              </a:lnSpc>
            </a:pPr>
            <a:r>
              <a:rPr lang="en-US" sz="1599" b="true">
                <a:solidFill>
                  <a:srgbClr val="373939"/>
                </a:solidFill>
                <a:latin typeface="Century Gothic Paneuropean Bold"/>
                <a:ea typeface="Century Gothic Paneuropean Bold"/>
                <a:cs typeface="Century Gothic Paneuropean Bold"/>
                <a:sym typeface="Century Gothic Paneuropean Bold"/>
              </a:rPr>
              <a:t>Century Gothic Bold</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5400000">
            <a:off x="5924550" y="5138738"/>
            <a:ext cx="8229600" cy="0"/>
          </a:xfrm>
          <a:prstGeom prst="line">
            <a:avLst/>
          </a:prstGeom>
          <a:ln cap="flat" w="9525">
            <a:solidFill>
              <a:srgbClr val="C6BBB0"/>
            </a:solidFill>
            <a:prstDash val="solid"/>
            <a:headEnd type="none" len="sm" w="sm"/>
            <a:tailEnd type="none" len="sm" w="sm"/>
          </a:ln>
        </p:spPr>
      </p:sp>
      <p:sp>
        <p:nvSpPr>
          <p:cNvPr name="TextBox 3" id="3"/>
          <p:cNvSpPr txBox="true"/>
          <p:nvPr/>
        </p:nvSpPr>
        <p:spPr>
          <a:xfrm rot="0">
            <a:off x="1638300" y="3374414"/>
            <a:ext cx="5012477" cy="2303570"/>
          </a:xfrm>
          <a:prstGeom prst="rect">
            <a:avLst/>
          </a:prstGeom>
        </p:spPr>
        <p:txBody>
          <a:bodyPr anchor="t" rtlCol="false" tIns="0" lIns="0" bIns="0" rIns="0">
            <a:spAutoFit/>
          </a:bodyPr>
          <a:lstStyle/>
          <a:p>
            <a:pPr algn="l">
              <a:lnSpc>
                <a:spcPts val="8792"/>
              </a:lnSpc>
            </a:pPr>
            <a:r>
              <a:rPr lang="en-US" sz="9255" b="true">
                <a:solidFill>
                  <a:srgbClr val="373939"/>
                </a:solidFill>
                <a:latin typeface="Century Gothic Paneuropean Bold"/>
                <a:ea typeface="Century Gothic Paneuropean Bold"/>
                <a:cs typeface="Century Gothic Paneuropean Bold"/>
                <a:sym typeface="Century Gothic Paneuropean Bold"/>
                <a:hlinkClick r:id="rId2" tooltip="https://enablingtechcorp.sharepoint.com/:f:/t/Marketing/EvS-Q8kslFhJoGQSHuw31tcBaG9Alfqt4TFiTMmexFexaA?e=Vp1ViN"/>
              </a:rPr>
              <a:t>Primary</a:t>
            </a:r>
          </a:p>
          <a:p>
            <a:pPr algn="l">
              <a:lnSpc>
                <a:spcPts val="8792"/>
              </a:lnSpc>
            </a:pPr>
            <a:r>
              <a:rPr lang="en-US" sz="9255" b="true">
                <a:solidFill>
                  <a:srgbClr val="373939"/>
                </a:solidFill>
                <a:latin typeface="Century Gothic Paneuropean Bold"/>
                <a:ea typeface="Century Gothic Paneuropean Bold"/>
                <a:cs typeface="Century Gothic Paneuropean Bold"/>
                <a:sym typeface="Century Gothic Paneuropean Bold"/>
                <a:hlinkClick r:id="rId3" tooltip="https://enablingtechcorp.sharepoint.com/:f:/t/Marketing/EvS-Q8kslFhJoGQSHuw31tcBaG9Alfqt4TFiTMmexFexaA?e=Vp1ViN"/>
              </a:rPr>
              <a:t>Logo</a:t>
            </a:r>
          </a:p>
        </p:txBody>
      </p:sp>
      <p:sp>
        <p:nvSpPr>
          <p:cNvPr name="TextBox 4" id="4"/>
          <p:cNvSpPr txBox="true"/>
          <p:nvPr/>
        </p:nvSpPr>
        <p:spPr>
          <a:xfrm rot="0">
            <a:off x="1028700" y="1019175"/>
            <a:ext cx="4705915" cy="310567"/>
          </a:xfrm>
          <a:prstGeom prst="rect">
            <a:avLst/>
          </a:prstGeom>
        </p:spPr>
        <p:txBody>
          <a:bodyPr anchor="t" rtlCol="false" tIns="0" lIns="0" bIns="0" rIns="0">
            <a:spAutoFit/>
          </a:bodyPr>
          <a:lstStyle/>
          <a:p>
            <a:pPr algn="l">
              <a:lnSpc>
                <a:spcPts val="2575"/>
              </a:lnSpc>
            </a:pPr>
            <a:r>
              <a:rPr lang="en-US" sz="1996" spc="321">
                <a:solidFill>
                  <a:srgbClr val="373939"/>
                </a:solidFill>
                <a:latin typeface="Century Gothic Paneuropean Light"/>
                <a:ea typeface="Century Gothic Paneuropean Light"/>
                <a:cs typeface="Century Gothic Paneuropean Light"/>
                <a:sym typeface="Century Gothic Paneuropean Light"/>
              </a:rPr>
              <a:t>BRAND LOGO</a:t>
            </a:r>
          </a:p>
        </p:txBody>
      </p:sp>
      <p:sp>
        <p:nvSpPr>
          <p:cNvPr name="TextBox 5" id="5"/>
          <p:cNvSpPr txBox="true"/>
          <p:nvPr/>
        </p:nvSpPr>
        <p:spPr>
          <a:xfrm rot="0">
            <a:off x="1638300" y="6196051"/>
            <a:ext cx="7065360" cy="1504950"/>
          </a:xfrm>
          <a:prstGeom prst="rect">
            <a:avLst/>
          </a:prstGeom>
        </p:spPr>
        <p:txBody>
          <a:bodyPr anchor="t" rtlCol="false" tIns="0" lIns="0" bIns="0" rIns="0">
            <a:spAutoFit/>
          </a:bodyPr>
          <a:lstStyle/>
          <a:p>
            <a:pPr algn="l">
              <a:lnSpc>
                <a:spcPts val="3000"/>
              </a:lnSpc>
            </a:pPr>
            <a:r>
              <a:rPr lang="en-US" sz="2000">
                <a:solidFill>
                  <a:srgbClr val="373939"/>
                </a:solidFill>
                <a:latin typeface="Century Gothic Paneuropean"/>
                <a:ea typeface="Century Gothic Paneuropean"/>
                <a:cs typeface="Century Gothic Paneuropean"/>
                <a:sym typeface="Century Gothic Paneuropean"/>
              </a:rPr>
              <a:t>This is our core logo. You can use this logo on any company materials. We also have different logo variations of brand colors, depending on the background color being used. </a:t>
            </a:r>
          </a:p>
        </p:txBody>
      </p:sp>
      <p:grpSp>
        <p:nvGrpSpPr>
          <p:cNvPr name="Group 6" id="6"/>
          <p:cNvGrpSpPr/>
          <p:nvPr/>
        </p:nvGrpSpPr>
        <p:grpSpPr>
          <a:xfrm rot="0">
            <a:off x="11591098" y="4154961"/>
            <a:ext cx="5668202" cy="1977078"/>
            <a:chOff x="0" y="0"/>
            <a:chExt cx="7557603" cy="2636104"/>
          </a:xfrm>
        </p:grpSpPr>
        <p:sp>
          <p:nvSpPr>
            <p:cNvPr name="Freeform 7" id="7"/>
            <p:cNvSpPr/>
            <p:nvPr/>
          </p:nvSpPr>
          <p:spPr>
            <a:xfrm flipH="false" flipV="false" rot="0">
              <a:off x="0" y="0"/>
              <a:ext cx="7557603" cy="1997613"/>
            </a:xfrm>
            <a:custGeom>
              <a:avLst/>
              <a:gdLst/>
              <a:ahLst/>
              <a:cxnLst/>
              <a:rect r="r" b="b" t="t" l="l"/>
              <a:pathLst>
                <a:path h="1997613" w="7557603">
                  <a:moveTo>
                    <a:pt x="0" y="0"/>
                  </a:moveTo>
                  <a:lnTo>
                    <a:pt x="7557603" y="0"/>
                  </a:lnTo>
                  <a:lnTo>
                    <a:pt x="7557603" y="1997613"/>
                  </a:lnTo>
                  <a:lnTo>
                    <a:pt x="0" y="1997613"/>
                  </a:lnTo>
                  <a:lnTo>
                    <a:pt x="0" y="0"/>
                  </a:lnTo>
                  <a:close/>
                </a:path>
              </a:pathLst>
            </a:custGeom>
            <a:blipFill>
              <a:blip r:embed="rId4"/>
              <a:stretch>
                <a:fillRect l="-1141" t="-7884" r="-919" b="-55448"/>
              </a:stretch>
            </a:blipFill>
          </p:spPr>
        </p:sp>
        <p:sp>
          <p:nvSpPr>
            <p:cNvPr name="TextBox 8" id="8"/>
            <p:cNvSpPr txBox="true"/>
            <p:nvPr/>
          </p:nvSpPr>
          <p:spPr>
            <a:xfrm rot="0">
              <a:off x="0" y="2145089"/>
              <a:ext cx="7557603" cy="491015"/>
            </a:xfrm>
            <a:prstGeom prst="rect">
              <a:avLst/>
            </a:prstGeom>
          </p:spPr>
          <p:txBody>
            <a:bodyPr anchor="t" rtlCol="false" tIns="0" lIns="0" bIns="0" rIns="0">
              <a:spAutoFit/>
            </a:bodyPr>
            <a:lstStyle/>
            <a:p>
              <a:pPr algn="ctr">
                <a:lnSpc>
                  <a:spcPts val="3173"/>
                </a:lnSpc>
              </a:pPr>
              <a:r>
                <a:rPr lang="en-US" b="true" sz="2267" spc="702">
                  <a:solidFill>
                    <a:srgbClr val="000000"/>
                  </a:solidFill>
                  <a:latin typeface="Century Gothic Paneuropean Bold"/>
                  <a:ea typeface="Century Gothic Paneuropean Bold"/>
                  <a:cs typeface="Century Gothic Paneuropean Bold"/>
                  <a:sym typeface="Century Gothic Paneuropean Bold"/>
                </a:rPr>
                <a:t>ENABLING</a:t>
              </a:r>
              <a:r>
                <a:rPr lang="en-US" sz="2267" spc="702">
                  <a:solidFill>
                    <a:srgbClr val="000000"/>
                  </a:solidFill>
                  <a:latin typeface="Century Gothic Paneuropean Light"/>
                  <a:ea typeface="Century Gothic Paneuropean Light"/>
                  <a:cs typeface="Century Gothic Paneuropean Light"/>
                  <a:sym typeface="Century Gothic Paneuropean Light"/>
                </a:rPr>
                <a:t> TECHNOLOGIES</a:t>
              </a:r>
            </a:p>
          </p:txBody>
        </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5751849"/>
            <a:chOff x="0" y="0"/>
            <a:chExt cx="4816593" cy="1514890"/>
          </a:xfrm>
        </p:grpSpPr>
        <p:sp>
          <p:nvSpPr>
            <p:cNvPr name="Freeform 3" id="3"/>
            <p:cNvSpPr/>
            <p:nvPr/>
          </p:nvSpPr>
          <p:spPr>
            <a:xfrm flipH="false" flipV="false" rot="0">
              <a:off x="0" y="0"/>
              <a:ext cx="4816592" cy="1514890"/>
            </a:xfrm>
            <a:custGeom>
              <a:avLst/>
              <a:gdLst/>
              <a:ahLst/>
              <a:cxnLst/>
              <a:rect r="r" b="b" t="t" l="l"/>
              <a:pathLst>
                <a:path h="1514890" w="4816592">
                  <a:moveTo>
                    <a:pt x="0" y="0"/>
                  </a:moveTo>
                  <a:lnTo>
                    <a:pt x="4816592" y="0"/>
                  </a:lnTo>
                  <a:lnTo>
                    <a:pt x="4816592" y="1514890"/>
                  </a:lnTo>
                  <a:lnTo>
                    <a:pt x="0" y="1514890"/>
                  </a:lnTo>
                  <a:close/>
                </a:path>
              </a:pathLst>
            </a:custGeom>
            <a:solidFill>
              <a:srgbClr val="090909"/>
            </a:solidFill>
          </p:spPr>
        </p:sp>
        <p:sp>
          <p:nvSpPr>
            <p:cNvPr name="TextBox 4" id="4"/>
            <p:cNvSpPr txBox="true"/>
            <p:nvPr/>
          </p:nvSpPr>
          <p:spPr>
            <a:xfrm>
              <a:off x="0" y="-19050"/>
              <a:ext cx="4816593" cy="1533940"/>
            </a:xfrm>
            <a:prstGeom prst="rect">
              <a:avLst/>
            </a:prstGeom>
          </p:spPr>
          <p:txBody>
            <a:bodyPr anchor="ctr" rtlCol="false" tIns="50800" lIns="50800" bIns="50800" rIns="50800"/>
            <a:lstStyle/>
            <a:p>
              <a:pPr algn="ctr">
                <a:lnSpc>
                  <a:spcPts val="3091"/>
                </a:lnSpc>
              </a:pPr>
            </a:p>
          </p:txBody>
        </p:sp>
      </p:grpSp>
      <p:sp>
        <p:nvSpPr>
          <p:cNvPr name="TextBox 5" id="5"/>
          <p:cNvSpPr txBox="true"/>
          <p:nvPr/>
        </p:nvSpPr>
        <p:spPr>
          <a:xfrm rot="0">
            <a:off x="6800568" y="1019175"/>
            <a:ext cx="4705915" cy="310567"/>
          </a:xfrm>
          <a:prstGeom prst="rect">
            <a:avLst/>
          </a:prstGeom>
        </p:spPr>
        <p:txBody>
          <a:bodyPr anchor="t" rtlCol="false" tIns="0" lIns="0" bIns="0" rIns="0">
            <a:spAutoFit/>
          </a:bodyPr>
          <a:lstStyle/>
          <a:p>
            <a:pPr algn="ctr">
              <a:lnSpc>
                <a:spcPts val="2575"/>
              </a:lnSpc>
            </a:pPr>
            <a:r>
              <a:rPr lang="en-US" b="true" sz="1996" spc="321">
                <a:solidFill>
                  <a:srgbClr val="FFFFFF"/>
                </a:solidFill>
                <a:latin typeface="Century Gothic Paneuropean Bold"/>
                <a:ea typeface="Century Gothic Paneuropean Bold"/>
                <a:cs typeface="Century Gothic Paneuropean Bold"/>
                <a:sym typeface="Century Gothic Paneuropean Bold"/>
                <a:hlinkClick r:id="rId2" tooltip="https://enablingtechcorp.sharepoint.com/:f:/t/Marketing/EvS-Q8kslFhJoGQSHuw31tcBaG9Alfqt4TFiTMmexFexaA?e=5BzCnF"/>
              </a:rPr>
              <a:t>LOGO VARIATIONS</a:t>
            </a:r>
          </a:p>
        </p:txBody>
      </p:sp>
      <p:grpSp>
        <p:nvGrpSpPr>
          <p:cNvPr name="Group 6" id="6"/>
          <p:cNvGrpSpPr/>
          <p:nvPr/>
        </p:nvGrpSpPr>
        <p:grpSpPr>
          <a:xfrm rot="0">
            <a:off x="10593966" y="2573624"/>
            <a:ext cx="5621596" cy="1952591"/>
            <a:chOff x="0" y="0"/>
            <a:chExt cx="7495461" cy="2603455"/>
          </a:xfrm>
        </p:grpSpPr>
        <p:sp>
          <p:nvSpPr>
            <p:cNvPr name="TextBox 7" id="7"/>
            <p:cNvSpPr txBox="true"/>
            <p:nvPr/>
          </p:nvSpPr>
          <p:spPr>
            <a:xfrm rot="0">
              <a:off x="0" y="2116085"/>
              <a:ext cx="7495461" cy="487370"/>
            </a:xfrm>
            <a:prstGeom prst="rect">
              <a:avLst/>
            </a:prstGeom>
          </p:spPr>
          <p:txBody>
            <a:bodyPr anchor="t" rtlCol="false" tIns="0" lIns="0" bIns="0" rIns="0">
              <a:spAutoFit/>
            </a:bodyPr>
            <a:lstStyle/>
            <a:p>
              <a:pPr algn="ctr">
                <a:lnSpc>
                  <a:spcPts val="3147"/>
                </a:lnSpc>
              </a:pPr>
              <a:r>
                <a:rPr lang="en-US" b="true" sz="2248" spc="697">
                  <a:solidFill>
                    <a:srgbClr val="FFFFFF"/>
                  </a:solidFill>
                  <a:latin typeface="Century Gothic Paneuropean Bold"/>
                  <a:ea typeface="Century Gothic Paneuropean Bold"/>
                  <a:cs typeface="Century Gothic Paneuropean Bold"/>
                  <a:sym typeface="Century Gothic Paneuropean Bold"/>
                </a:rPr>
                <a:t>ENABLING</a:t>
              </a:r>
              <a:r>
                <a:rPr lang="en-US" sz="2248" spc="697">
                  <a:solidFill>
                    <a:srgbClr val="FFFFFF"/>
                  </a:solidFill>
                  <a:latin typeface="Century Gothic Paneuropean Light"/>
                  <a:ea typeface="Century Gothic Paneuropean Light"/>
                  <a:cs typeface="Century Gothic Paneuropean Light"/>
                  <a:sym typeface="Century Gothic Paneuropean Light"/>
                </a:rPr>
                <a:t> TECHNOLOGIES</a:t>
              </a:r>
            </a:p>
          </p:txBody>
        </p:sp>
        <p:sp>
          <p:nvSpPr>
            <p:cNvPr name="Freeform 8" id="8"/>
            <p:cNvSpPr/>
            <p:nvPr/>
          </p:nvSpPr>
          <p:spPr>
            <a:xfrm flipH="false" flipV="false" rot="0">
              <a:off x="0" y="0"/>
              <a:ext cx="7495461" cy="1948820"/>
            </a:xfrm>
            <a:custGeom>
              <a:avLst/>
              <a:gdLst/>
              <a:ahLst/>
              <a:cxnLst/>
              <a:rect r="r" b="b" t="t" l="l"/>
              <a:pathLst>
                <a:path h="1948820" w="7495461">
                  <a:moveTo>
                    <a:pt x="0" y="0"/>
                  </a:moveTo>
                  <a:lnTo>
                    <a:pt x="7495461" y="0"/>
                  </a:lnTo>
                  <a:lnTo>
                    <a:pt x="7495461" y="1948820"/>
                  </a:lnTo>
                  <a:lnTo>
                    <a:pt x="0" y="1948820"/>
                  </a:lnTo>
                  <a:lnTo>
                    <a:pt x="0" y="0"/>
                  </a:lnTo>
                  <a:close/>
                </a:path>
              </a:pathLst>
            </a:custGeom>
            <a:blipFill>
              <a:blip r:embed="rId3"/>
              <a:stretch>
                <a:fillRect l="0" t="0" r="0" b="0"/>
              </a:stretch>
            </a:blipFill>
          </p:spPr>
        </p:sp>
      </p:grpSp>
      <p:grpSp>
        <p:nvGrpSpPr>
          <p:cNvPr name="Group 9" id="9"/>
          <p:cNvGrpSpPr/>
          <p:nvPr/>
        </p:nvGrpSpPr>
        <p:grpSpPr>
          <a:xfrm rot="0">
            <a:off x="1612590" y="7009149"/>
            <a:ext cx="5668202" cy="1977078"/>
            <a:chOff x="0" y="0"/>
            <a:chExt cx="7557603" cy="2636104"/>
          </a:xfrm>
        </p:grpSpPr>
        <p:sp>
          <p:nvSpPr>
            <p:cNvPr name="Freeform 10" id="10"/>
            <p:cNvSpPr/>
            <p:nvPr/>
          </p:nvSpPr>
          <p:spPr>
            <a:xfrm flipH="false" flipV="false" rot="0">
              <a:off x="0" y="0"/>
              <a:ext cx="7557603" cy="1997613"/>
            </a:xfrm>
            <a:custGeom>
              <a:avLst/>
              <a:gdLst/>
              <a:ahLst/>
              <a:cxnLst/>
              <a:rect r="r" b="b" t="t" l="l"/>
              <a:pathLst>
                <a:path h="1997613" w="7557603">
                  <a:moveTo>
                    <a:pt x="0" y="0"/>
                  </a:moveTo>
                  <a:lnTo>
                    <a:pt x="7557603" y="0"/>
                  </a:lnTo>
                  <a:lnTo>
                    <a:pt x="7557603" y="1997613"/>
                  </a:lnTo>
                  <a:lnTo>
                    <a:pt x="0" y="1997613"/>
                  </a:lnTo>
                  <a:lnTo>
                    <a:pt x="0" y="0"/>
                  </a:lnTo>
                  <a:close/>
                </a:path>
              </a:pathLst>
            </a:custGeom>
            <a:blipFill>
              <a:blip r:embed="rId4"/>
              <a:stretch>
                <a:fillRect l="-1141" t="-7884" r="-919" b="-55448"/>
              </a:stretch>
            </a:blipFill>
          </p:spPr>
        </p:sp>
        <p:sp>
          <p:nvSpPr>
            <p:cNvPr name="TextBox 11" id="11"/>
            <p:cNvSpPr txBox="true"/>
            <p:nvPr/>
          </p:nvSpPr>
          <p:spPr>
            <a:xfrm rot="0">
              <a:off x="0" y="2145089"/>
              <a:ext cx="7557603" cy="491015"/>
            </a:xfrm>
            <a:prstGeom prst="rect">
              <a:avLst/>
            </a:prstGeom>
          </p:spPr>
          <p:txBody>
            <a:bodyPr anchor="t" rtlCol="false" tIns="0" lIns="0" bIns="0" rIns="0">
              <a:spAutoFit/>
            </a:bodyPr>
            <a:lstStyle/>
            <a:p>
              <a:pPr algn="ctr">
                <a:lnSpc>
                  <a:spcPts val="3173"/>
                </a:lnSpc>
              </a:pPr>
              <a:r>
                <a:rPr lang="en-US" b="true" sz="2267" spc="702">
                  <a:solidFill>
                    <a:srgbClr val="000000"/>
                  </a:solidFill>
                  <a:latin typeface="Century Gothic Paneuropean Bold"/>
                  <a:ea typeface="Century Gothic Paneuropean Bold"/>
                  <a:cs typeface="Century Gothic Paneuropean Bold"/>
                  <a:sym typeface="Century Gothic Paneuropean Bold"/>
                </a:rPr>
                <a:t>ENABLING</a:t>
              </a:r>
              <a:r>
                <a:rPr lang="en-US" sz="2267" spc="702">
                  <a:solidFill>
                    <a:srgbClr val="000000"/>
                  </a:solidFill>
                  <a:latin typeface="Century Gothic Paneuropean Light"/>
                  <a:ea typeface="Century Gothic Paneuropean Light"/>
                  <a:cs typeface="Century Gothic Paneuropean Light"/>
                  <a:sym typeface="Century Gothic Paneuropean Light"/>
                </a:rPr>
                <a:t> TECHNOLOGIES</a:t>
              </a:r>
            </a:p>
          </p:txBody>
        </p:sp>
      </p:grpSp>
      <p:grpSp>
        <p:nvGrpSpPr>
          <p:cNvPr name="Group 12" id="12"/>
          <p:cNvGrpSpPr/>
          <p:nvPr/>
        </p:nvGrpSpPr>
        <p:grpSpPr>
          <a:xfrm rot="0">
            <a:off x="10593966" y="7009149"/>
            <a:ext cx="5734877" cy="1986510"/>
            <a:chOff x="0" y="0"/>
            <a:chExt cx="7646503" cy="2648680"/>
          </a:xfrm>
        </p:grpSpPr>
        <p:sp>
          <p:nvSpPr>
            <p:cNvPr name="Freeform 13" id="13"/>
            <p:cNvSpPr/>
            <p:nvPr/>
          </p:nvSpPr>
          <p:spPr>
            <a:xfrm flipH="false" flipV="false" rot="0">
              <a:off x="0" y="0"/>
              <a:ext cx="7646503" cy="2030289"/>
            </a:xfrm>
            <a:custGeom>
              <a:avLst/>
              <a:gdLst/>
              <a:ahLst/>
              <a:cxnLst/>
              <a:rect r="r" b="b" t="t" l="l"/>
              <a:pathLst>
                <a:path h="2030289" w="7646503">
                  <a:moveTo>
                    <a:pt x="0" y="0"/>
                  </a:moveTo>
                  <a:lnTo>
                    <a:pt x="7646503" y="0"/>
                  </a:lnTo>
                  <a:lnTo>
                    <a:pt x="7646503" y="2030289"/>
                  </a:lnTo>
                  <a:lnTo>
                    <a:pt x="0" y="2030289"/>
                  </a:lnTo>
                  <a:lnTo>
                    <a:pt x="0" y="0"/>
                  </a:lnTo>
                  <a:close/>
                </a:path>
              </a:pathLst>
            </a:custGeom>
            <a:blipFill>
              <a:blip r:embed="rId5"/>
              <a:stretch>
                <a:fillRect l="-4305" t="-11846" r="-4266" b="-11846"/>
              </a:stretch>
            </a:blipFill>
          </p:spPr>
        </p:sp>
        <p:sp>
          <p:nvSpPr>
            <p:cNvPr name="TextBox 14" id="14"/>
            <p:cNvSpPr txBox="true"/>
            <p:nvPr/>
          </p:nvSpPr>
          <p:spPr>
            <a:xfrm rot="0">
              <a:off x="0" y="2152449"/>
              <a:ext cx="7646503" cy="496231"/>
            </a:xfrm>
            <a:prstGeom prst="rect">
              <a:avLst/>
            </a:prstGeom>
          </p:spPr>
          <p:txBody>
            <a:bodyPr anchor="t" rtlCol="false" tIns="0" lIns="0" bIns="0" rIns="0">
              <a:spAutoFit/>
            </a:bodyPr>
            <a:lstStyle/>
            <a:p>
              <a:pPr algn="ctr">
                <a:lnSpc>
                  <a:spcPts val="3211"/>
                </a:lnSpc>
              </a:pPr>
              <a:r>
                <a:rPr lang="en-US" b="true" sz="2293" spc="711">
                  <a:solidFill>
                    <a:srgbClr val="000000"/>
                  </a:solidFill>
                  <a:latin typeface="Century Gothic Paneuropean Bold"/>
                  <a:ea typeface="Century Gothic Paneuropean Bold"/>
                  <a:cs typeface="Century Gothic Paneuropean Bold"/>
                  <a:sym typeface="Century Gothic Paneuropean Bold"/>
                </a:rPr>
                <a:t>ENABLING</a:t>
              </a:r>
              <a:r>
                <a:rPr lang="en-US" sz="2293" spc="711">
                  <a:solidFill>
                    <a:srgbClr val="000000"/>
                  </a:solidFill>
                  <a:latin typeface="Century Gothic Paneuropean Light"/>
                  <a:ea typeface="Century Gothic Paneuropean Light"/>
                  <a:cs typeface="Century Gothic Paneuropean Light"/>
                  <a:sym typeface="Century Gothic Paneuropean Light"/>
                </a:rPr>
                <a:t> TECHNOLOGIES</a:t>
              </a:r>
            </a:p>
          </p:txBody>
        </p:sp>
      </p:grpSp>
      <p:grpSp>
        <p:nvGrpSpPr>
          <p:cNvPr name="Group 15" id="15"/>
          <p:cNvGrpSpPr/>
          <p:nvPr/>
        </p:nvGrpSpPr>
        <p:grpSpPr>
          <a:xfrm rot="0">
            <a:off x="1612590" y="2577496"/>
            <a:ext cx="5621596" cy="1948719"/>
            <a:chOff x="0" y="0"/>
            <a:chExt cx="7495461" cy="2598293"/>
          </a:xfrm>
        </p:grpSpPr>
        <p:sp>
          <p:nvSpPr>
            <p:cNvPr name="TextBox 16" id="16"/>
            <p:cNvSpPr txBox="true"/>
            <p:nvPr/>
          </p:nvSpPr>
          <p:spPr>
            <a:xfrm rot="0">
              <a:off x="0" y="2111908"/>
              <a:ext cx="7478671" cy="486385"/>
            </a:xfrm>
            <a:prstGeom prst="rect">
              <a:avLst/>
            </a:prstGeom>
          </p:spPr>
          <p:txBody>
            <a:bodyPr anchor="t" rtlCol="false" tIns="0" lIns="0" bIns="0" rIns="0">
              <a:spAutoFit/>
            </a:bodyPr>
            <a:lstStyle/>
            <a:p>
              <a:pPr algn="ctr">
                <a:lnSpc>
                  <a:spcPts val="3140"/>
                </a:lnSpc>
              </a:pPr>
              <a:r>
                <a:rPr lang="en-US" b="true" sz="2243" spc="695">
                  <a:solidFill>
                    <a:srgbClr val="FFFFFF"/>
                  </a:solidFill>
                  <a:latin typeface="Century Gothic Paneuropean Bold"/>
                  <a:ea typeface="Century Gothic Paneuropean Bold"/>
                  <a:cs typeface="Century Gothic Paneuropean Bold"/>
                  <a:sym typeface="Century Gothic Paneuropean Bold"/>
                </a:rPr>
                <a:t>ENABLING</a:t>
              </a:r>
              <a:r>
                <a:rPr lang="en-US" sz="2243" spc="695">
                  <a:solidFill>
                    <a:srgbClr val="FFFFFF"/>
                  </a:solidFill>
                  <a:latin typeface="Century Gothic Paneuropean Light"/>
                  <a:ea typeface="Century Gothic Paneuropean Light"/>
                  <a:cs typeface="Century Gothic Paneuropean Light"/>
                  <a:sym typeface="Century Gothic Paneuropean Light"/>
                </a:rPr>
                <a:t> TECHNOLOGIES</a:t>
              </a:r>
            </a:p>
          </p:txBody>
        </p:sp>
        <p:sp>
          <p:nvSpPr>
            <p:cNvPr name="Freeform 17" id="17"/>
            <p:cNvSpPr/>
            <p:nvPr/>
          </p:nvSpPr>
          <p:spPr>
            <a:xfrm flipH="false" flipV="false" rot="0">
              <a:off x="1715" y="0"/>
              <a:ext cx="7493746" cy="1948374"/>
            </a:xfrm>
            <a:custGeom>
              <a:avLst/>
              <a:gdLst/>
              <a:ahLst/>
              <a:cxnLst/>
              <a:rect r="r" b="b" t="t" l="l"/>
              <a:pathLst>
                <a:path h="1948374" w="7493746">
                  <a:moveTo>
                    <a:pt x="0" y="0"/>
                  </a:moveTo>
                  <a:lnTo>
                    <a:pt x="7493746" y="0"/>
                  </a:lnTo>
                  <a:lnTo>
                    <a:pt x="7493746" y="1948374"/>
                  </a:lnTo>
                  <a:lnTo>
                    <a:pt x="0" y="1948374"/>
                  </a:lnTo>
                  <a:lnTo>
                    <a:pt x="0" y="0"/>
                  </a:lnTo>
                  <a:close/>
                </a:path>
              </a:pathLst>
            </a:custGeom>
            <a:blipFill>
              <a:blip r:embed="rId6"/>
              <a:stretch>
                <a:fillRect l="0" t="0" r="0" b="0"/>
              </a:stretch>
            </a:blipFill>
          </p:spPr>
        </p:sp>
      </p:gr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579778" y="990600"/>
            <a:ext cx="6130185" cy="879594"/>
          </a:xfrm>
          <a:prstGeom prst="rect">
            <a:avLst/>
          </a:prstGeom>
        </p:spPr>
        <p:txBody>
          <a:bodyPr anchor="t" rtlCol="false" tIns="0" lIns="0" bIns="0" rIns="0">
            <a:spAutoFit/>
          </a:bodyPr>
          <a:lstStyle/>
          <a:p>
            <a:pPr algn="l">
              <a:lnSpc>
                <a:spcPts val="7153"/>
              </a:lnSpc>
            </a:pPr>
            <a:r>
              <a:rPr lang="en-US" b="true" sz="5545">
                <a:solidFill>
                  <a:srgbClr val="373939"/>
                </a:solidFill>
                <a:latin typeface="Century Gothic Paneuropean Bold"/>
                <a:ea typeface="Century Gothic Paneuropean Bold"/>
                <a:cs typeface="Century Gothic Paneuropean Bold"/>
                <a:sym typeface="Century Gothic Paneuropean Bold"/>
                <a:hlinkClick r:id="rId2" tooltip="https://6681676.hs-sites.com/knowledge-center/branding-templates"/>
              </a:rPr>
              <a:t>Specialty Logos</a:t>
            </a:r>
          </a:p>
        </p:txBody>
      </p:sp>
      <p:sp>
        <p:nvSpPr>
          <p:cNvPr name="Freeform 3" id="3"/>
          <p:cNvSpPr/>
          <p:nvPr/>
        </p:nvSpPr>
        <p:spPr>
          <a:xfrm flipH="false" flipV="false" rot="0">
            <a:off x="1683101" y="3332558"/>
            <a:ext cx="979686" cy="794770"/>
          </a:xfrm>
          <a:custGeom>
            <a:avLst/>
            <a:gdLst/>
            <a:ahLst/>
            <a:cxnLst/>
            <a:rect r="r" b="b" t="t" l="l"/>
            <a:pathLst>
              <a:path h="794770" w="979686">
                <a:moveTo>
                  <a:pt x="0" y="0"/>
                </a:moveTo>
                <a:lnTo>
                  <a:pt x="979686" y="0"/>
                </a:lnTo>
                <a:lnTo>
                  <a:pt x="979686" y="794770"/>
                </a:lnTo>
                <a:lnTo>
                  <a:pt x="0" y="79477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1914926" y="3295973"/>
            <a:ext cx="3095055" cy="1072099"/>
            <a:chOff x="0" y="0"/>
            <a:chExt cx="4126740" cy="1429466"/>
          </a:xfrm>
        </p:grpSpPr>
        <p:sp>
          <p:nvSpPr>
            <p:cNvPr name="Freeform 5" id="5"/>
            <p:cNvSpPr/>
            <p:nvPr/>
          </p:nvSpPr>
          <p:spPr>
            <a:xfrm flipH="false" flipV="false" rot="0">
              <a:off x="0" y="0"/>
              <a:ext cx="4126740" cy="1095726"/>
            </a:xfrm>
            <a:custGeom>
              <a:avLst/>
              <a:gdLst/>
              <a:ahLst/>
              <a:cxnLst/>
              <a:rect r="r" b="b" t="t" l="l"/>
              <a:pathLst>
                <a:path h="1095726" w="4126740">
                  <a:moveTo>
                    <a:pt x="0" y="0"/>
                  </a:moveTo>
                  <a:lnTo>
                    <a:pt x="4126740" y="0"/>
                  </a:lnTo>
                  <a:lnTo>
                    <a:pt x="4126740" y="1095726"/>
                  </a:lnTo>
                  <a:lnTo>
                    <a:pt x="0" y="1095726"/>
                  </a:lnTo>
                  <a:lnTo>
                    <a:pt x="0" y="0"/>
                  </a:lnTo>
                  <a:close/>
                </a:path>
              </a:pathLst>
            </a:custGeom>
            <a:blipFill>
              <a:blip r:embed="rId5"/>
              <a:stretch>
                <a:fillRect l="-4305" t="-11846" r="-4266" b="-11846"/>
              </a:stretch>
            </a:blipFill>
          </p:spPr>
        </p:sp>
        <p:sp>
          <p:nvSpPr>
            <p:cNvPr name="TextBox 6" id="6"/>
            <p:cNvSpPr txBox="true"/>
            <p:nvPr/>
          </p:nvSpPr>
          <p:spPr>
            <a:xfrm rot="0">
              <a:off x="0" y="1158783"/>
              <a:ext cx="4126740" cy="270683"/>
            </a:xfrm>
            <a:prstGeom prst="rect">
              <a:avLst/>
            </a:prstGeom>
          </p:spPr>
          <p:txBody>
            <a:bodyPr anchor="t" rtlCol="false" tIns="0" lIns="0" bIns="0" rIns="0">
              <a:spAutoFit/>
            </a:bodyPr>
            <a:lstStyle/>
            <a:p>
              <a:pPr algn="ctr">
                <a:lnSpc>
                  <a:spcPts val="1733"/>
                </a:lnSpc>
              </a:pPr>
              <a:r>
                <a:rPr lang="en-US" b="true" sz="1237" spc="383">
                  <a:solidFill>
                    <a:srgbClr val="000000"/>
                  </a:solidFill>
                  <a:latin typeface="Century Gothic Paneuropean Bold"/>
                  <a:ea typeface="Century Gothic Paneuropean Bold"/>
                  <a:cs typeface="Century Gothic Paneuropean Bold"/>
                  <a:sym typeface="Century Gothic Paneuropean Bold"/>
                </a:rPr>
                <a:t>ENABLING</a:t>
              </a:r>
              <a:r>
                <a:rPr lang="en-US" sz="1237" spc="383">
                  <a:solidFill>
                    <a:srgbClr val="000000"/>
                  </a:solidFill>
                  <a:latin typeface="Century Gothic Paneuropean Light"/>
                  <a:ea typeface="Century Gothic Paneuropean Light"/>
                  <a:cs typeface="Century Gothic Paneuropean Light"/>
                  <a:sym typeface="Century Gothic Paneuropean Light"/>
                </a:rPr>
                <a:t> TECHNOLOGIES</a:t>
              </a:r>
            </a:p>
          </p:txBody>
        </p:sp>
      </p:grpSp>
      <p:sp>
        <p:nvSpPr>
          <p:cNvPr name="Freeform 7" id="7"/>
          <p:cNvSpPr/>
          <p:nvPr/>
        </p:nvSpPr>
        <p:spPr>
          <a:xfrm flipH="false" flipV="false" rot="0">
            <a:off x="1683101" y="5376774"/>
            <a:ext cx="3326880" cy="883349"/>
          </a:xfrm>
          <a:custGeom>
            <a:avLst/>
            <a:gdLst/>
            <a:ahLst/>
            <a:cxnLst/>
            <a:rect r="r" b="b" t="t" l="l"/>
            <a:pathLst>
              <a:path h="883349" w="3326880">
                <a:moveTo>
                  <a:pt x="0" y="0"/>
                </a:moveTo>
                <a:lnTo>
                  <a:pt x="3326880" y="0"/>
                </a:lnTo>
                <a:lnTo>
                  <a:pt x="3326880" y="883348"/>
                </a:lnTo>
                <a:lnTo>
                  <a:pt x="0" y="883348"/>
                </a:lnTo>
                <a:lnTo>
                  <a:pt x="0" y="0"/>
                </a:lnTo>
                <a:close/>
              </a:path>
            </a:pathLst>
          </a:custGeom>
          <a:blipFill>
            <a:blip r:embed="rId5"/>
            <a:stretch>
              <a:fillRect l="-4305" t="-11846" r="-4266" b="-11846"/>
            </a:stretch>
          </a:blipFill>
        </p:spPr>
      </p:sp>
      <p:grpSp>
        <p:nvGrpSpPr>
          <p:cNvPr name="Group 8" id="8"/>
          <p:cNvGrpSpPr/>
          <p:nvPr/>
        </p:nvGrpSpPr>
        <p:grpSpPr>
          <a:xfrm rot="0">
            <a:off x="3250509" y="5530087"/>
            <a:ext cx="626324" cy="626324"/>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0" id="10"/>
            <p:cNvSpPr txBox="true"/>
            <p:nvPr/>
          </p:nvSpPr>
          <p:spPr>
            <a:xfrm>
              <a:off x="76200" y="66675"/>
              <a:ext cx="660400" cy="669925"/>
            </a:xfrm>
            <a:prstGeom prst="rect">
              <a:avLst/>
            </a:prstGeom>
          </p:spPr>
          <p:txBody>
            <a:bodyPr anchor="ctr" rtlCol="false" tIns="50800" lIns="50800" bIns="50800" rIns="50800"/>
            <a:lstStyle/>
            <a:p>
              <a:pPr algn="ctr">
                <a:lnSpc>
                  <a:spcPts val="559"/>
                </a:lnSpc>
              </a:pPr>
            </a:p>
          </p:txBody>
        </p:sp>
      </p:grpSp>
      <p:sp>
        <p:nvSpPr>
          <p:cNvPr name="Freeform 11" id="11"/>
          <p:cNvSpPr/>
          <p:nvPr/>
        </p:nvSpPr>
        <p:spPr>
          <a:xfrm flipH="false" flipV="false" rot="0">
            <a:off x="3266863" y="5607448"/>
            <a:ext cx="626324" cy="508105"/>
          </a:xfrm>
          <a:custGeom>
            <a:avLst/>
            <a:gdLst/>
            <a:ahLst/>
            <a:cxnLst/>
            <a:rect r="r" b="b" t="t" l="l"/>
            <a:pathLst>
              <a:path h="508105" w="626324">
                <a:moveTo>
                  <a:pt x="0" y="0"/>
                </a:moveTo>
                <a:lnTo>
                  <a:pt x="626323" y="0"/>
                </a:lnTo>
                <a:lnTo>
                  <a:pt x="626323" y="508105"/>
                </a:lnTo>
                <a:lnTo>
                  <a:pt x="0" y="50810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2" id="12"/>
          <p:cNvSpPr txBox="true"/>
          <p:nvPr/>
        </p:nvSpPr>
        <p:spPr>
          <a:xfrm rot="0">
            <a:off x="1683101" y="6305419"/>
            <a:ext cx="3326880" cy="223757"/>
          </a:xfrm>
          <a:prstGeom prst="rect">
            <a:avLst/>
          </a:prstGeom>
        </p:spPr>
        <p:txBody>
          <a:bodyPr anchor="t" rtlCol="false" tIns="0" lIns="0" bIns="0" rIns="0">
            <a:spAutoFit/>
          </a:bodyPr>
          <a:lstStyle/>
          <a:p>
            <a:pPr algn="ctr">
              <a:lnSpc>
                <a:spcPts val="1862"/>
              </a:lnSpc>
            </a:pPr>
            <a:r>
              <a:rPr lang="en-US" b="true" sz="1330" spc="412">
                <a:solidFill>
                  <a:srgbClr val="000000"/>
                </a:solidFill>
                <a:latin typeface="Century Gothic Paneuropean Bold"/>
                <a:ea typeface="Century Gothic Paneuropean Bold"/>
                <a:cs typeface="Century Gothic Paneuropean Bold"/>
                <a:sym typeface="Century Gothic Paneuropean Bold"/>
              </a:rPr>
              <a:t>ENABLING</a:t>
            </a:r>
            <a:r>
              <a:rPr lang="en-US" sz="1330" spc="412">
                <a:solidFill>
                  <a:srgbClr val="000000"/>
                </a:solidFill>
                <a:latin typeface="Century Gothic Paneuropean Light"/>
                <a:ea typeface="Century Gothic Paneuropean Light"/>
                <a:cs typeface="Century Gothic Paneuropean Light"/>
                <a:sym typeface="Century Gothic Paneuropean Light"/>
              </a:rPr>
              <a:t> TECHNOLOGIES</a:t>
            </a:r>
          </a:p>
        </p:txBody>
      </p:sp>
      <p:sp>
        <p:nvSpPr>
          <p:cNvPr name="Freeform 13" id="13"/>
          <p:cNvSpPr/>
          <p:nvPr/>
        </p:nvSpPr>
        <p:spPr>
          <a:xfrm flipH="false" flipV="false" rot="0">
            <a:off x="3127806" y="7894983"/>
            <a:ext cx="1051838" cy="705688"/>
          </a:xfrm>
          <a:custGeom>
            <a:avLst/>
            <a:gdLst/>
            <a:ahLst/>
            <a:cxnLst/>
            <a:rect r="r" b="b" t="t" l="l"/>
            <a:pathLst>
              <a:path h="705688" w="1051838">
                <a:moveTo>
                  <a:pt x="0" y="0"/>
                </a:moveTo>
                <a:lnTo>
                  <a:pt x="1051837" y="0"/>
                </a:lnTo>
                <a:lnTo>
                  <a:pt x="1051837" y="705687"/>
                </a:lnTo>
                <a:lnTo>
                  <a:pt x="0" y="70568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4" id="14"/>
          <p:cNvGrpSpPr/>
          <p:nvPr/>
        </p:nvGrpSpPr>
        <p:grpSpPr>
          <a:xfrm rot="0">
            <a:off x="1683101" y="7742982"/>
            <a:ext cx="3326880" cy="1152402"/>
            <a:chOff x="0" y="0"/>
            <a:chExt cx="4435840" cy="1536535"/>
          </a:xfrm>
        </p:grpSpPr>
        <p:sp>
          <p:nvSpPr>
            <p:cNvPr name="Freeform 15" id="15"/>
            <p:cNvSpPr/>
            <p:nvPr/>
          </p:nvSpPr>
          <p:spPr>
            <a:xfrm flipH="false" flipV="false" rot="0">
              <a:off x="0" y="0"/>
              <a:ext cx="4435840" cy="1177798"/>
            </a:xfrm>
            <a:custGeom>
              <a:avLst/>
              <a:gdLst/>
              <a:ahLst/>
              <a:cxnLst/>
              <a:rect r="r" b="b" t="t" l="l"/>
              <a:pathLst>
                <a:path h="1177798" w="4435840">
                  <a:moveTo>
                    <a:pt x="0" y="0"/>
                  </a:moveTo>
                  <a:lnTo>
                    <a:pt x="4435840" y="0"/>
                  </a:lnTo>
                  <a:lnTo>
                    <a:pt x="4435840" y="1177798"/>
                  </a:lnTo>
                  <a:lnTo>
                    <a:pt x="0" y="1177798"/>
                  </a:lnTo>
                  <a:lnTo>
                    <a:pt x="0" y="0"/>
                  </a:lnTo>
                  <a:close/>
                </a:path>
              </a:pathLst>
            </a:custGeom>
            <a:blipFill>
              <a:blip r:embed="rId5"/>
              <a:stretch>
                <a:fillRect l="-4305" t="-11846" r="-4266" b="-11846"/>
              </a:stretch>
            </a:blipFill>
          </p:spPr>
        </p:sp>
        <p:sp>
          <p:nvSpPr>
            <p:cNvPr name="TextBox 16" id="16"/>
            <p:cNvSpPr txBox="true"/>
            <p:nvPr/>
          </p:nvSpPr>
          <p:spPr>
            <a:xfrm rot="0">
              <a:off x="0" y="1247718"/>
              <a:ext cx="4435840" cy="288817"/>
            </a:xfrm>
            <a:prstGeom prst="rect">
              <a:avLst/>
            </a:prstGeom>
          </p:spPr>
          <p:txBody>
            <a:bodyPr anchor="t" rtlCol="false" tIns="0" lIns="0" bIns="0" rIns="0">
              <a:spAutoFit/>
            </a:bodyPr>
            <a:lstStyle/>
            <a:p>
              <a:pPr algn="ctr">
                <a:lnSpc>
                  <a:spcPts val="1862"/>
                </a:lnSpc>
              </a:pPr>
              <a:r>
                <a:rPr lang="en-US" b="true" sz="1330" spc="412">
                  <a:solidFill>
                    <a:srgbClr val="000000"/>
                  </a:solidFill>
                  <a:latin typeface="Century Gothic Paneuropean Bold"/>
                  <a:ea typeface="Century Gothic Paneuropean Bold"/>
                  <a:cs typeface="Century Gothic Paneuropean Bold"/>
                  <a:sym typeface="Century Gothic Paneuropean Bold"/>
                </a:rPr>
                <a:t>ENABLING</a:t>
              </a:r>
              <a:r>
                <a:rPr lang="en-US" sz="1330" spc="412">
                  <a:solidFill>
                    <a:srgbClr val="000000"/>
                  </a:solidFill>
                  <a:latin typeface="Century Gothic Paneuropean Light"/>
                  <a:ea typeface="Century Gothic Paneuropean Light"/>
                  <a:cs typeface="Century Gothic Paneuropean Light"/>
                  <a:sym typeface="Century Gothic Paneuropean Light"/>
                </a:rPr>
                <a:t> TECHNOLOGIES</a:t>
              </a:r>
            </a:p>
          </p:txBody>
        </p:sp>
      </p:grpSp>
      <p:sp>
        <p:nvSpPr>
          <p:cNvPr name="Freeform 17" id="17"/>
          <p:cNvSpPr/>
          <p:nvPr/>
        </p:nvSpPr>
        <p:spPr>
          <a:xfrm flipH="false" flipV="false" rot="0">
            <a:off x="9669409" y="3082858"/>
            <a:ext cx="966999" cy="637011"/>
          </a:xfrm>
          <a:custGeom>
            <a:avLst/>
            <a:gdLst/>
            <a:ahLst/>
            <a:cxnLst/>
            <a:rect r="r" b="b" t="t" l="l"/>
            <a:pathLst>
              <a:path h="637011" w="966999">
                <a:moveTo>
                  <a:pt x="0" y="0"/>
                </a:moveTo>
                <a:lnTo>
                  <a:pt x="967000" y="0"/>
                </a:lnTo>
                <a:lnTo>
                  <a:pt x="967000" y="637011"/>
                </a:lnTo>
                <a:lnTo>
                  <a:pt x="0" y="63701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8" id="18"/>
          <p:cNvSpPr/>
          <p:nvPr/>
        </p:nvSpPr>
        <p:spPr>
          <a:xfrm flipH="false" flipV="false" rot="0">
            <a:off x="7531512" y="3274244"/>
            <a:ext cx="3227978" cy="972707"/>
          </a:xfrm>
          <a:custGeom>
            <a:avLst/>
            <a:gdLst/>
            <a:ahLst/>
            <a:cxnLst/>
            <a:rect r="r" b="b" t="t" l="l"/>
            <a:pathLst>
              <a:path h="972707" w="3227978">
                <a:moveTo>
                  <a:pt x="0" y="0"/>
                </a:moveTo>
                <a:lnTo>
                  <a:pt x="3227979" y="0"/>
                </a:lnTo>
                <a:lnTo>
                  <a:pt x="3227979" y="972707"/>
                </a:lnTo>
                <a:lnTo>
                  <a:pt x="0" y="972707"/>
                </a:lnTo>
                <a:lnTo>
                  <a:pt x="0" y="0"/>
                </a:lnTo>
                <a:close/>
              </a:path>
            </a:pathLst>
          </a:custGeom>
          <a:blipFill>
            <a:blip r:embed="rId10"/>
            <a:stretch>
              <a:fillRect l="-10786" t="-50694" r="-119496" b="-104040"/>
            </a:stretch>
          </a:blipFill>
        </p:spPr>
      </p:sp>
      <p:grpSp>
        <p:nvGrpSpPr>
          <p:cNvPr name="Group 19" id="19"/>
          <p:cNvGrpSpPr/>
          <p:nvPr/>
        </p:nvGrpSpPr>
        <p:grpSpPr>
          <a:xfrm rot="0">
            <a:off x="9061052" y="3483338"/>
            <a:ext cx="555927" cy="622094"/>
            <a:chOff x="0" y="0"/>
            <a:chExt cx="945788" cy="1058356"/>
          </a:xfrm>
        </p:grpSpPr>
        <p:sp>
          <p:nvSpPr>
            <p:cNvPr name="Freeform 20" id="20"/>
            <p:cNvSpPr/>
            <p:nvPr/>
          </p:nvSpPr>
          <p:spPr>
            <a:xfrm flipH="false" flipV="false" rot="0">
              <a:off x="0" y="0"/>
              <a:ext cx="945788" cy="1058356"/>
            </a:xfrm>
            <a:custGeom>
              <a:avLst/>
              <a:gdLst/>
              <a:ahLst/>
              <a:cxnLst/>
              <a:rect r="r" b="b" t="t" l="l"/>
              <a:pathLst>
                <a:path h="1058356" w="945788">
                  <a:moveTo>
                    <a:pt x="0" y="0"/>
                  </a:moveTo>
                  <a:lnTo>
                    <a:pt x="945788" y="0"/>
                  </a:lnTo>
                  <a:lnTo>
                    <a:pt x="945788" y="1058356"/>
                  </a:lnTo>
                  <a:lnTo>
                    <a:pt x="0" y="1058356"/>
                  </a:lnTo>
                  <a:close/>
                </a:path>
              </a:pathLst>
            </a:custGeom>
            <a:solidFill>
              <a:srgbClr val="FFFFFF"/>
            </a:solidFill>
          </p:spPr>
        </p:sp>
        <p:sp>
          <p:nvSpPr>
            <p:cNvPr name="TextBox 21" id="21"/>
            <p:cNvSpPr txBox="true"/>
            <p:nvPr/>
          </p:nvSpPr>
          <p:spPr>
            <a:xfrm>
              <a:off x="0" y="-9525"/>
              <a:ext cx="945788" cy="1067881"/>
            </a:xfrm>
            <a:prstGeom prst="rect">
              <a:avLst/>
            </a:prstGeom>
          </p:spPr>
          <p:txBody>
            <a:bodyPr anchor="ctr" rtlCol="false" tIns="50800" lIns="50800" bIns="50800" rIns="50800"/>
            <a:lstStyle/>
            <a:p>
              <a:pPr algn="ctr">
                <a:lnSpc>
                  <a:spcPts val="559"/>
                </a:lnSpc>
              </a:pPr>
            </a:p>
          </p:txBody>
        </p:sp>
      </p:grpSp>
      <p:sp>
        <p:nvSpPr>
          <p:cNvPr name="Freeform 22" id="22"/>
          <p:cNvSpPr/>
          <p:nvPr/>
        </p:nvSpPr>
        <p:spPr>
          <a:xfrm flipH="false" flipV="false" rot="0">
            <a:off x="9000768" y="3483338"/>
            <a:ext cx="721268" cy="622094"/>
          </a:xfrm>
          <a:custGeom>
            <a:avLst/>
            <a:gdLst/>
            <a:ahLst/>
            <a:cxnLst/>
            <a:rect r="r" b="b" t="t" l="l"/>
            <a:pathLst>
              <a:path h="622094" w="721268">
                <a:moveTo>
                  <a:pt x="0" y="0"/>
                </a:moveTo>
                <a:lnTo>
                  <a:pt x="721268" y="0"/>
                </a:lnTo>
                <a:lnTo>
                  <a:pt x="721268" y="622094"/>
                </a:lnTo>
                <a:lnTo>
                  <a:pt x="0" y="62209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23" id="23"/>
          <p:cNvSpPr txBox="true"/>
          <p:nvPr/>
        </p:nvSpPr>
        <p:spPr>
          <a:xfrm rot="0">
            <a:off x="7699102" y="4218376"/>
            <a:ext cx="2892799" cy="198290"/>
          </a:xfrm>
          <a:prstGeom prst="rect">
            <a:avLst/>
          </a:prstGeom>
        </p:spPr>
        <p:txBody>
          <a:bodyPr anchor="t" rtlCol="false" tIns="0" lIns="0" bIns="0" rIns="0">
            <a:spAutoFit/>
          </a:bodyPr>
          <a:lstStyle/>
          <a:p>
            <a:pPr algn="ctr">
              <a:lnSpc>
                <a:spcPts val="1619"/>
              </a:lnSpc>
            </a:pPr>
            <a:r>
              <a:rPr lang="en-US" b="true" sz="1156" spc="358">
                <a:solidFill>
                  <a:srgbClr val="000000"/>
                </a:solidFill>
                <a:latin typeface="Century Gothic Paneuropean Bold"/>
                <a:ea typeface="Century Gothic Paneuropean Bold"/>
                <a:cs typeface="Century Gothic Paneuropean Bold"/>
                <a:sym typeface="Century Gothic Paneuropean Bold"/>
              </a:rPr>
              <a:t>ENABLING</a:t>
            </a:r>
            <a:r>
              <a:rPr lang="en-US" sz="1156" spc="358">
                <a:solidFill>
                  <a:srgbClr val="000000"/>
                </a:solidFill>
                <a:latin typeface="Century Gothic Paneuropean Light"/>
                <a:ea typeface="Century Gothic Paneuropean Light"/>
                <a:cs typeface="Century Gothic Paneuropean Light"/>
                <a:sym typeface="Century Gothic Paneuropean Light"/>
              </a:rPr>
              <a:t> TECHNOLOGIES</a:t>
            </a:r>
          </a:p>
        </p:txBody>
      </p:sp>
      <p:sp>
        <p:nvSpPr>
          <p:cNvPr name="Freeform 24" id="24"/>
          <p:cNvSpPr/>
          <p:nvPr/>
        </p:nvSpPr>
        <p:spPr>
          <a:xfrm flipH="false" flipV="false" rot="0">
            <a:off x="10222133" y="5575985"/>
            <a:ext cx="1037014" cy="874980"/>
          </a:xfrm>
          <a:custGeom>
            <a:avLst/>
            <a:gdLst/>
            <a:ahLst/>
            <a:cxnLst/>
            <a:rect r="r" b="b" t="t" l="l"/>
            <a:pathLst>
              <a:path h="874980" w="1037014">
                <a:moveTo>
                  <a:pt x="0" y="0"/>
                </a:moveTo>
                <a:lnTo>
                  <a:pt x="1037014" y="0"/>
                </a:lnTo>
                <a:lnTo>
                  <a:pt x="1037014" y="874980"/>
                </a:lnTo>
                <a:lnTo>
                  <a:pt x="0" y="874980"/>
                </a:lnTo>
                <a:lnTo>
                  <a:pt x="0" y="0"/>
                </a:lnTo>
                <a:close/>
              </a:path>
            </a:pathLst>
          </a:custGeom>
          <a:blipFill>
            <a:blip r:embed="rId13"/>
            <a:stretch>
              <a:fillRect l="0" t="0" r="0" b="0"/>
            </a:stretch>
          </a:blipFill>
        </p:spPr>
      </p:sp>
      <p:sp>
        <p:nvSpPr>
          <p:cNvPr name="Freeform 25" id="25"/>
          <p:cNvSpPr/>
          <p:nvPr/>
        </p:nvSpPr>
        <p:spPr>
          <a:xfrm flipH="false" flipV="false" rot="-4990653">
            <a:off x="8746763" y="4851136"/>
            <a:ext cx="493325" cy="2799010"/>
          </a:xfrm>
          <a:custGeom>
            <a:avLst/>
            <a:gdLst/>
            <a:ahLst/>
            <a:cxnLst/>
            <a:rect r="r" b="b" t="t" l="l"/>
            <a:pathLst>
              <a:path h="2799010" w="493325">
                <a:moveTo>
                  <a:pt x="0" y="0"/>
                </a:moveTo>
                <a:lnTo>
                  <a:pt x="493326" y="0"/>
                </a:lnTo>
                <a:lnTo>
                  <a:pt x="493326" y="2799010"/>
                </a:lnTo>
                <a:lnTo>
                  <a:pt x="0" y="279901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6" id="26"/>
          <p:cNvSpPr/>
          <p:nvPr/>
        </p:nvSpPr>
        <p:spPr>
          <a:xfrm flipH="false" flipV="false" rot="-787471">
            <a:off x="7349130" y="5277780"/>
            <a:ext cx="799100" cy="635284"/>
          </a:xfrm>
          <a:custGeom>
            <a:avLst/>
            <a:gdLst/>
            <a:ahLst/>
            <a:cxnLst/>
            <a:rect r="r" b="b" t="t" l="l"/>
            <a:pathLst>
              <a:path h="635284" w="799100">
                <a:moveTo>
                  <a:pt x="0" y="0"/>
                </a:moveTo>
                <a:lnTo>
                  <a:pt x="799099" y="0"/>
                </a:lnTo>
                <a:lnTo>
                  <a:pt x="799099" y="635284"/>
                </a:lnTo>
                <a:lnTo>
                  <a:pt x="0" y="635284"/>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27" id="27"/>
          <p:cNvSpPr/>
          <p:nvPr/>
        </p:nvSpPr>
        <p:spPr>
          <a:xfrm flipH="false" flipV="false" rot="2112500">
            <a:off x="9756944" y="5071589"/>
            <a:ext cx="1967392" cy="1394982"/>
          </a:xfrm>
          <a:custGeom>
            <a:avLst/>
            <a:gdLst/>
            <a:ahLst/>
            <a:cxnLst/>
            <a:rect r="r" b="b" t="t" l="l"/>
            <a:pathLst>
              <a:path h="1394982" w="1967392">
                <a:moveTo>
                  <a:pt x="0" y="0"/>
                </a:moveTo>
                <a:lnTo>
                  <a:pt x="1967392" y="0"/>
                </a:lnTo>
                <a:lnTo>
                  <a:pt x="1967392" y="1394982"/>
                </a:lnTo>
                <a:lnTo>
                  <a:pt x="0" y="1394982"/>
                </a:lnTo>
                <a:lnTo>
                  <a:pt x="0" y="0"/>
                </a:lnTo>
                <a:close/>
              </a:path>
            </a:pathLst>
          </a:custGeom>
          <a:blipFill>
            <a:blip r:embed="rId18"/>
            <a:stretch>
              <a:fillRect l="0" t="0" r="0" b="0"/>
            </a:stretch>
          </a:blipFill>
        </p:spPr>
      </p:sp>
      <p:sp>
        <p:nvSpPr>
          <p:cNvPr name="Freeform 28" id="28"/>
          <p:cNvSpPr/>
          <p:nvPr/>
        </p:nvSpPr>
        <p:spPr>
          <a:xfrm flipH="false" flipV="false" rot="-928024">
            <a:off x="10449163" y="4868034"/>
            <a:ext cx="264208" cy="184104"/>
          </a:xfrm>
          <a:custGeom>
            <a:avLst/>
            <a:gdLst/>
            <a:ahLst/>
            <a:cxnLst/>
            <a:rect r="r" b="b" t="t" l="l"/>
            <a:pathLst>
              <a:path h="184104" w="264208">
                <a:moveTo>
                  <a:pt x="0" y="0"/>
                </a:moveTo>
                <a:lnTo>
                  <a:pt x="264208" y="0"/>
                </a:lnTo>
                <a:lnTo>
                  <a:pt x="264208" y="184104"/>
                </a:lnTo>
                <a:lnTo>
                  <a:pt x="0" y="184104"/>
                </a:lnTo>
                <a:lnTo>
                  <a:pt x="0" y="0"/>
                </a:lnTo>
                <a:close/>
              </a:path>
            </a:pathLst>
          </a:custGeom>
          <a:blipFill>
            <a:blip r:embed="rId19"/>
            <a:stretch>
              <a:fillRect l="-557536" t="-381819" r="0" b="-187261"/>
            </a:stretch>
          </a:blipFill>
        </p:spPr>
      </p:sp>
      <p:grpSp>
        <p:nvGrpSpPr>
          <p:cNvPr name="Group 29" id="29"/>
          <p:cNvGrpSpPr/>
          <p:nvPr/>
        </p:nvGrpSpPr>
        <p:grpSpPr>
          <a:xfrm rot="0">
            <a:off x="7626501" y="5639496"/>
            <a:ext cx="2785822" cy="964984"/>
            <a:chOff x="0" y="0"/>
            <a:chExt cx="3714429" cy="1286645"/>
          </a:xfrm>
        </p:grpSpPr>
        <p:sp>
          <p:nvSpPr>
            <p:cNvPr name="Freeform 30" id="30"/>
            <p:cNvSpPr/>
            <p:nvPr/>
          </p:nvSpPr>
          <p:spPr>
            <a:xfrm flipH="false" flipV="false" rot="0">
              <a:off x="0" y="0"/>
              <a:ext cx="3714429" cy="986250"/>
            </a:xfrm>
            <a:custGeom>
              <a:avLst/>
              <a:gdLst/>
              <a:ahLst/>
              <a:cxnLst/>
              <a:rect r="r" b="b" t="t" l="l"/>
              <a:pathLst>
                <a:path h="986250" w="3714429">
                  <a:moveTo>
                    <a:pt x="0" y="0"/>
                  </a:moveTo>
                  <a:lnTo>
                    <a:pt x="3714429" y="0"/>
                  </a:lnTo>
                  <a:lnTo>
                    <a:pt x="3714429" y="986250"/>
                  </a:lnTo>
                  <a:lnTo>
                    <a:pt x="0" y="986250"/>
                  </a:lnTo>
                  <a:lnTo>
                    <a:pt x="0" y="0"/>
                  </a:lnTo>
                  <a:close/>
                </a:path>
              </a:pathLst>
            </a:custGeom>
            <a:blipFill>
              <a:blip r:embed="rId5"/>
              <a:stretch>
                <a:fillRect l="-4305" t="-11846" r="-4266" b="-11846"/>
              </a:stretch>
            </a:blipFill>
          </p:spPr>
        </p:sp>
        <p:sp>
          <p:nvSpPr>
            <p:cNvPr name="TextBox 31" id="31"/>
            <p:cNvSpPr txBox="true"/>
            <p:nvPr/>
          </p:nvSpPr>
          <p:spPr>
            <a:xfrm rot="0">
              <a:off x="0" y="1049676"/>
              <a:ext cx="3714429" cy="236969"/>
            </a:xfrm>
            <a:prstGeom prst="rect">
              <a:avLst/>
            </a:prstGeom>
          </p:spPr>
          <p:txBody>
            <a:bodyPr anchor="t" rtlCol="false" tIns="0" lIns="0" bIns="0" rIns="0">
              <a:spAutoFit/>
            </a:bodyPr>
            <a:lstStyle/>
            <a:p>
              <a:pPr algn="ctr">
                <a:lnSpc>
                  <a:spcPts val="1559"/>
                </a:lnSpc>
              </a:pPr>
              <a:r>
                <a:rPr lang="en-US" b="true" sz="1114" spc="345">
                  <a:solidFill>
                    <a:srgbClr val="000000"/>
                  </a:solidFill>
                  <a:latin typeface="Century Gothic Paneuropean Bold"/>
                  <a:ea typeface="Century Gothic Paneuropean Bold"/>
                  <a:cs typeface="Century Gothic Paneuropean Bold"/>
                  <a:sym typeface="Century Gothic Paneuropean Bold"/>
                </a:rPr>
                <a:t>ENABLING</a:t>
              </a:r>
              <a:r>
                <a:rPr lang="en-US" sz="1114" spc="345">
                  <a:solidFill>
                    <a:srgbClr val="000000"/>
                  </a:solidFill>
                  <a:latin typeface="Century Gothic Paneuropean Light"/>
                  <a:ea typeface="Century Gothic Paneuropean Light"/>
                  <a:cs typeface="Century Gothic Paneuropean Light"/>
                  <a:sym typeface="Century Gothic Paneuropean Light"/>
                </a:rPr>
                <a:t> TECHNOLOGIES</a:t>
              </a:r>
            </a:p>
          </p:txBody>
        </p:sp>
      </p:grpSp>
      <p:sp>
        <p:nvSpPr>
          <p:cNvPr name="Freeform 32" id="32"/>
          <p:cNvSpPr/>
          <p:nvPr/>
        </p:nvSpPr>
        <p:spPr>
          <a:xfrm flipH="false" flipV="false" rot="-4990653">
            <a:off x="8990835" y="7312005"/>
            <a:ext cx="493325" cy="2799010"/>
          </a:xfrm>
          <a:custGeom>
            <a:avLst/>
            <a:gdLst/>
            <a:ahLst/>
            <a:cxnLst/>
            <a:rect r="r" b="b" t="t" l="l"/>
            <a:pathLst>
              <a:path h="2799010" w="493325">
                <a:moveTo>
                  <a:pt x="0" y="0"/>
                </a:moveTo>
                <a:lnTo>
                  <a:pt x="493326" y="0"/>
                </a:lnTo>
                <a:lnTo>
                  <a:pt x="493326" y="2799010"/>
                </a:lnTo>
                <a:lnTo>
                  <a:pt x="0" y="279901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33" id="33"/>
          <p:cNvSpPr/>
          <p:nvPr/>
        </p:nvSpPr>
        <p:spPr>
          <a:xfrm flipH="false" flipV="false" rot="-787471">
            <a:off x="7593202" y="7738649"/>
            <a:ext cx="799100" cy="635284"/>
          </a:xfrm>
          <a:custGeom>
            <a:avLst/>
            <a:gdLst/>
            <a:ahLst/>
            <a:cxnLst/>
            <a:rect r="r" b="b" t="t" l="l"/>
            <a:pathLst>
              <a:path h="635284" w="799100">
                <a:moveTo>
                  <a:pt x="0" y="0"/>
                </a:moveTo>
                <a:lnTo>
                  <a:pt x="799100" y="0"/>
                </a:lnTo>
                <a:lnTo>
                  <a:pt x="799100" y="635285"/>
                </a:lnTo>
                <a:lnTo>
                  <a:pt x="0" y="635285"/>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34" id="34"/>
          <p:cNvSpPr/>
          <p:nvPr/>
        </p:nvSpPr>
        <p:spPr>
          <a:xfrm flipH="false" flipV="false" rot="2112500">
            <a:off x="9230128" y="7602852"/>
            <a:ext cx="1967392" cy="1394982"/>
          </a:xfrm>
          <a:custGeom>
            <a:avLst/>
            <a:gdLst/>
            <a:ahLst/>
            <a:cxnLst/>
            <a:rect r="r" b="b" t="t" l="l"/>
            <a:pathLst>
              <a:path h="1394982" w="1967392">
                <a:moveTo>
                  <a:pt x="0" y="0"/>
                </a:moveTo>
                <a:lnTo>
                  <a:pt x="1967391" y="0"/>
                </a:lnTo>
                <a:lnTo>
                  <a:pt x="1967391" y="1394982"/>
                </a:lnTo>
                <a:lnTo>
                  <a:pt x="0" y="1394982"/>
                </a:lnTo>
                <a:lnTo>
                  <a:pt x="0" y="0"/>
                </a:lnTo>
                <a:close/>
              </a:path>
            </a:pathLst>
          </a:custGeom>
          <a:blipFill>
            <a:blip r:embed="rId18"/>
            <a:stretch>
              <a:fillRect l="0" t="0" r="0" b="0"/>
            </a:stretch>
          </a:blipFill>
        </p:spPr>
      </p:sp>
      <p:sp>
        <p:nvSpPr>
          <p:cNvPr name="Freeform 35" id="35"/>
          <p:cNvSpPr/>
          <p:nvPr/>
        </p:nvSpPr>
        <p:spPr>
          <a:xfrm flipH="false" flipV="false" rot="-928024">
            <a:off x="9922346" y="7699524"/>
            <a:ext cx="264208" cy="184104"/>
          </a:xfrm>
          <a:custGeom>
            <a:avLst/>
            <a:gdLst/>
            <a:ahLst/>
            <a:cxnLst/>
            <a:rect r="r" b="b" t="t" l="l"/>
            <a:pathLst>
              <a:path h="184104" w="264208">
                <a:moveTo>
                  <a:pt x="0" y="0"/>
                </a:moveTo>
                <a:lnTo>
                  <a:pt x="264208" y="0"/>
                </a:lnTo>
                <a:lnTo>
                  <a:pt x="264208" y="184105"/>
                </a:lnTo>
                <a:lnTo>
                  <a:pt x="0" y="184105"/>
                </a:lnTo>
                <a:lnTo>
                  <a:pt x="0" y="0"/>
                </a:lnTo>
                <a:close/>
              </a:path>
            </a:pathLst>
          </a:custGeom>
          <a:blipFill>
            <a:blip r:embed="rId19"/>
            <a:stretch>
              <a:fillRect l="-557536" t="-381819" r="0" b="-187261"/>
            </a:stretch>
          </a:blipFill>
        </p:spPr>
      </p:sp>
      <p:grpSp>
        <p:nvGrpSpPr>
          <p:cNvPr name="Group 36" id="36"/>
          <p:cNvGrpSpPr/>
          <p:nvPr/>
        </p:nvGrpSpPr>
        <p:grpSpPr>
          <a:xfrm rot="0">
            <a:off x="7870573" y="8100365"/>
            <a:ext cx="2785822" cy="964984"/>
            <a:chOff x="0" y="0"/>
            <a:chExt cx="3714429" cy="1286645"/>
          </a:xfrm>
        </p:grpSpPr>
        <p:sp>
          <p:nvSpPr>
            <p:cNvPr name="Freeform 37" id="37"/>
            <p:cNvSpPr/>
            <p:nvPr/>
          </p:nvSpPr>
          <p:spPr>
            <a:xfrm flipH="false" flipV="false" rot="0">
              <a:off x="0" y="0"/>
              <a:ext cx="3714429" cy="986250"/>
            </a:xfrm>
            <a:custGeom>
              <a:avLst/>
              <a:gdLst/>
              <a:ahLst/>
              <a:cxnLst/>
              <a:rect r="r" b="b" t="t" l="l"/>
              <a:pathLst>
                <a:path h="986250" w="3714429">
                  <a:moveTo>
                    <a:pt x="0" y="0"/>
                  </a:moveTo>
                  <a:lnTo>
                    <a:pt x="3714429" y="0"/>
                  </a:lnTo>
                  <a:lnTo>
                    <a:pt x="3714429" y="986250"/>
                  </a:lnTo>
                  <a:lnTo>
                    <a:pt x="0" y="986250"/>
                  </a:lnTo>
                  <a:lnTo>
                    <a:pt x="0" y="0"/>
                  </a:lnTo>
                  <a:close/>
                </a:path>
              </a:pathLst>
            </a:custGeom>
            <a:blipFill>
              <a:blip r:embed="rId5"/>
              <a:stretch>
                <a:fillRect l="-4305" t="-11846" r="-4266" b="-11846"/>
              </a:stretch>
            </a:blipFill>
          </p:spPr>
        </p:sp>
        <p:sp>
          <p:nvSpPr>
            <p:cNvPr name="TextBox 38" id="38"/>
            <p:cNvSpPr txBox="true"/>
            <p:nvPr/>
          </p:nvSpPr>
          <p:spPr>
            <a:xfrm rot="0">
              <a:off x="0" y="1049676"/>
              <a:ext cx="3714429" cy="236969"/>
            </a:xfrm>
            <a:prstGeom prst="rect">
              <a:avLst/>
            </a:prstGeom>
          </p:spPr>
          <p:txBody>
            <a:bodyPr anchor="t" rtlCol="false" tIns="0" lIns="0" bIns="0" rIns="0">
              <a:spAutoFit/>
            </a:bodyPr>
            <a:lstStyle/>
            <a:p>
              <a:pPr algn="ctr">
                <a:lnSpc>
                  <a:spcPts val="1559"/>
                </a:lnSpc>
              </a:pPr>
              <a:r>
                <a:rPr lang="en-US" b="true" sz="1114" spc="345">
                  <a:solidFill>
                    <a:srgbClr val="000000"/>
                  </a:solidFill>
                  <a:latin typeface="Century Gothic Paneuropean Bold"/>
                  <a:ea typeface="Century Gothic Paneuropean Bold"/>
                  <a:cs typeface="Century Gothic Paneuropean Bold"/>
                  <a:sym typeface="Century Gothic Paneuropean Bold"/>
                </a:rPr>
                <a:t>ENABLING</a:t>
              </a:r>
              <a:r>
                <a:rPr lang="en-US" sz="1114" spc="345">
                  <a:solidFill>
                    <a:srgbClr val="000000"/>
                  </a:solidFill>
                  <a:latin typeface="Century Gothic Paneuropean Light"/>
                  <a:ea typeface="Century Gothic Paneuropean Light"/>
                  <a:cs typeface="Century Gothic Paneuropean Light"/>
                  <a:sym typeface="Century Gothic Paneuropean Light"/>
                </a:rPr>
                <a:t> TECHNOLOGIES</a:t>
              </a:r>
            </a:p>
          </p:txBody>
        </p:sp>
      </p:grpSp>
      <p:sp>
        <p:nvSpPr>
          <p:cNvPr name="Freeform 39" id="39"/>
          <p:cNvSpPr/>
          <p:nvPr/>
        </p:nvSpPr>
        <p:spPr>
          <a:xfrm flipH="false" flipV="false" rot="0">
            <a:off x="9152496" y="8229949"/>
            <a:ext cx="570739" cy="481561"/>
          </a:xfrm>
          <a:custGeom>
            <a:avLst/>
            <a:gdLst/>
            <a:ahLst/>
            <a:cxnLst/>
            <a:rect r="r" b="b" t="t" l="l"/>
            <a:pathLst>
              <a:path h="481561" w="570739">
                <a:moveTo>
                  <a:pt x="0" y="0"/>
                </a:moveTo>
                <a:lnTo>
                  <a:pt x="570739" y="0"/>
                </a:lnTo>
                <a:lnTo>
                  <a:pt x="570739" y="481561"/>
                </a:lnTo>
                <a:lnTo>
                  <a:pt x="0" y="481561"/>
                </a:lnTo>
                <a:lnTo>
                  <a:pt x="0" y="0"/>
                </a:lnTo>
                <a:close/>
              </a:path>
            </a:pathLst>
          </a:custGeom>
          <a:blipFill>
            <a:blip r:embed="rId13"/>
            <a:stretch>
              <a:fillRect l="0" t="0" r="0" b="0"/>
            </a:stretch>
          </a:blipFill>
        </p:spPr>
      </p:sp>
      <p:sp>
        <p:nvSpPr>
          <p:cNvPr name="Freeform 40" id="40"/>
          <p:cNvSpPr/>
          <p:nvPr/>
        </p:nvSpPr>
        <p:spPr>
          <a:xfrm flipH="false" flipV="false" rot="0">
            <a:off x="13655219" y="6536243"/>
            <a:ext cx="2906355" cy="399624"/>
          </a:xfrm>
          <a:custGeom>
            <a:avLst/>
            <a:gdLst/>
            <a:ahLst/>
            <a:cxnLst/>
            <a:rect r="r" b="b" t="t" l="l"/>
            <a:pathLst>
              <a:path h="399624" w="2906355">
                <a:moveTo>
                  <a:pt x="0" y="0"/>
                </a:moveTo>
                <a:lnTo>
                  <a:pt x="2906355" y="0"/>
                </a:lnTo>
                <a:lnTo>
                  <a:pt x="2906355" y="399624"/>
                </a:lnTo>
                <a:lnTo>
                  <a:pt x="0" y="399624"/>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grpSp>
        <p:nvGrpSpPr>
          <p:cNvPr name="Group 41" id="41"/>
          <p:cNvGrpSpPr/>
          <p:nvPr/>
        </p:nvGrpSpPr>
        <p:grpSpPr>
          <a:xfrm rot="0">
            <a:off x="13655219" y="5516002"/>
            <a:ext cx="2945342" cy="1020240"/>
            <a:chOff x="0" y="0"/>
            <a:chExt cx="3927123" cy="1360320"/>
          </a:xfrm>
        </p:grpSpPr>
        <p:sp>
          <p:nvSpPr>
            <p:cNvPr name="Freeform 42" id="42"/>
            <p:cNvSpPr/>
            <p:nvPr/>
          </p:nvSpPr>
          <p:spPr>
            <a:xfrm flipH="false" flipV="false" rot="0">
              <a:off x="0" y="0"/>
              <a:ext cx="3927123" cy="1042724"/>
            </a:xfrm>
            <a:custGeom>
              <a:avLst/>
              <a:gdLst/>
              <a:ahLst/>
              <a:cxnLst/>
              <a:rect r="r" b="b" t="t" l="l"/>
              <a:pathLst>
                <a:path h="1042724" w="3927123">
                  <a:moveTo>
                    <a:pt x="0" y="0"/>
                  </a:moveTo>
                  <a:lnTo>
                    <a:pt x="3927123" y="0"/>
                  </a:lnTo>
                  <a:lnTo>
                    <a:pt x="3927123" y="1042724"/>
                  </a:lnTo>
                  <a:lnTo>
                    <a:pt x="0" y="1042724"/>
                  </a:lnTo>
                  <a:lnTo>
                    <a:pt x="0" y="0"/>
                  </a:lnTo>
                  <a:close/>
                </a:path>
              </a:pathLst>
            </a:custGeom>
            <a:blipFill>
              <a:blip r:embed="rId5"/>
              <a:stretch>
                <a:fillRect l="-4305" t="-11846" r="-4266" b="-11846"/>
              </a:stretch>
            </a:blipFill>
          </p:spPr>
        </p:sp>
        <p:sp>
          <p:nvSpPr>
            <p:cNvPr name="TextBox 43" id="43"/>
            <p:cNvSpPr txBox="true"/>
            <p:nvPr/>
          </p:nvSpPr>
          <p:spPr>
            <a:xfrm rot="0">
              <a:off x="0" y="1110873"/>
              <a:ext cx="3927123" cy="249447"/>
            </a:xfrm>
            <a:prstGeom prst="rect">
              <a:avLst/>
            </a:prstGeom>
          </p:spPr>
          <p:txBody>
            <a:bodyPr anchor="t" rtlCol="false" tIns="0" lIns="0" bIns="0" rIns="0">
              <a:spAutoFit/>
            </a:bodyPr>
            <a:lstStyle/>
            <a:p>
              <a:pPr algn="ctr">
                <a:lnSpc>
                  <a:spcPts val="1649"/>
                </a:lnSpc>
              </a:pPr>
              <a:r>
                <a:rPr lang="en-US" b="true" sz="1178" spc="365">
                  <a:solidFill>
                    <a:srgbClr val="000000"/>
                  </a:solidFill>
                  <a:latin typeface="Century Gothic Paneuropean Bold"/>
                  <a:ea typeface="Century Gothic Paneuropean Bold"/>
                  <a:cs typeface="Century Gothic Paneuropean Bold"/>
                  <a:sym typeface="Century Gothic Paneuropean Bold"/>
                </a:rPr>
                <a:t>ENABLING</a:t>
              </a:r>
              <a:r>
                <a:rPr lang="en-US" sz="1178" spc="365">
                  <a:solidFill>
                    <a:srgbClr val="000000"/>
                  </a:solidFill>
                  <a:latin typeface="Century Gothic Paneuropean Light"/>
                  <a:ea typeface="Century Gothic Paneuropean Light"/>
                  <a:cs typeface="Century Gothic Paneuropean Light"/>
                  <a:sym typeface="Century Gothic Paneuropean Light"/>
                </a:rPr>
                <a:t> TECHNOLOGIES</a:t>
              </a:r>
            </a:p>
          </p:txBody>
        </p:sp>
      </p:grpSp>
      <p:grpSp>
        <p:nvGrpSpPr>
          <p:cNvPr name="Group 44" id="44"/>
          <p:cNvGrpSpPr/>
          <p:nvPr/>
        </p:nvGrpSpPr>
        <p:grpSpPr>
          <a:xfrm rot="0">
            <a:off x="14814043" y="5055118"/>
            <a:ext cx="1002671" cy="1271869"/>
            <a:chOff x="0" y="0"/>
            <a:chExt cx="1336894" cy="1695826"/>
          </a:xfrm>
        </p:grpSpPr>
        <p:sp>
          <p:nvSpPr>
            <p:cNvPr name="Freeform 45" id="45"/>
            <p:cNvSpPr/>
            <p:nvPr/>
          </p:nvSpPr>
          <p:spPr>
            <a:xfrm flipH="false" flipV="false" rot="0">
              <a:off x="0" y="424105"/>
              <a:ext cx="1336894" cy="1271720"/>
            </a:xfrm>
            <a:custGeom>
              <a:avLst/>
              <a:gdLst/>
              <a:ahLst/>
              <a:cxnLst/>
              <a:rect r="r" b="b" t="t" l="l"/>
              <a:pathLst>
                <a:path h="1271720" w="1336894">
                  <a:moveTo>
                    <a:pt x="0" y="0"/>
                  </a:moveTo>
                  <a:lnTo>
                    <a:pt x="1336894" y="0"/>
                  </a:lnTo>
                  <a:lnTo>
                    <a:pt x="1336894" y="1271721"/>
                  </a:lnTo>
                  <a:lnTo>
                    <a:pt x="0" y="1271721"/>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46" id="46"/>
            <p:cNvSpPr/>
            <p:nvPr/>
          </p:nvSpPr>
          <p:spPr>
            <a:xfrm flipH="false" flipV="false" rot="-1194187">
              <a:off x="422886" y="48960"/>
              <a:ext cx="383164" cy="544461"/>
            </a:xfrm>
            <a:custGeom>
              <a:avLst/>
              <a:gdLst/>
              <a:ahLst/>
              <a:cxnLst/>
              <a:rect r="r" b="b" t="t" l="l"/>
              <a:pathLst>
                <a:path h="544461" w="383164">
                  <a:moveTo>
                    <a:pt x="0" y="0"/>
                  </a:moveTo>
                  <a:lnTo>
                    <a:pt x="383164" y="0"/>
                  </a:lnTo>
                  <a:lnTo>
                    <a:pt x="383164" y="544461"/>
                  </a:lnTo>
                  <a:lnTo>
                    <a:pt x="0" y="544461"/>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grpSp>
      <p:sp>
        <p:nvSpPr>
          <p:cNvPr name="TextBox 47" id="47"/>
          <p:cNvSpPr txBox="true"/>
          <p:nvPr/>
        </p:nvSpPr>
        <p:spPr>
          <a:xfrm rot="0">
            <a:off x="1518428" y="1979585"/>
            <a:ext cx="1643724" cy="306738"/>
          </a:xfrm>
          <a:prstGeom prst="rect">
            <a:avLst/>
          </a:prstGeom>
        </p:spPr>
        <p:txBody>
          <a:bodyPr anchor="t" rtlCol="false" tIns="0" lIns="0" bIns="0" rIns="0">
            <a:spAutoFit/>
          </a:bodyPr>
          <a:lstStyle/>
          <a:p>
            <a:pPr algn="ctr">
              <a:lnSpc>
                <a:spcPts val="2519"/>
              </a:lnSpc>
            </a:pPr>
            <a:r>
              <a:rPr lang="en-US" sz="1799">
                <a:solidFill>
                  <a:srgbClr val="000000"/>
                </a:solidFill>
                <a:latin typeface="Century Gothic Paneuropean"/>
                <a:ea typeface="Century Gothic Paneuropean"/>
                <a:cs typeface="Century Gothic Paneuropean"/>
                <a:sym typeface="Century Gothic Paneuropean"/>
              </a:rPr>
              <a:t>More to come!</a:t>
            </a:r>
          </a:p>
        </p:txBody>
      </p:sp>
      <p:grpSp>
        <p:nvGrpSpPr>
          <p:cNvPr name="Group 48" id="48"/>
          <p:cNvGrpSpPr/>
          <p:nvPr/>
        </p:nvGrpSpPr>
        <p:grpSpPr>
          <a:xfrm rot="0">
            <a:off x="13655219" y="3200403"/>
            <a:ext cx="2999300" cy="1038931"/>
            <a:chOff x="0" y="0"/>
            <a:chExt cx="3999067" cy="1385241"/>
          </a:xfrm>
        </p:grpSpPr>
        <p:sp>
          <p:nvSpPr>
            <p:cNvPr name="Freeform 49" id="49"/>
            <p:cNvSpPr/>
            <p:nvPr/>
          </p:nvSpPr>
          <p:spPr>
            <a:xfrm flipH="false" flipV="false" rot="0">
              <a:off x="0" y="0"/>
              <a:ext cx="3999067" cy="1061827"/>
            </a:xfrm>
            <a:custGeom>
              <a:avLst/>
              <a:gdLst/>
              <a:ahLst/>
              <a:cxnLst/>
              <a:rect r="r" b="b" t="t" l="l"/>
              <a:pathLst>
                <a:path h="1061827" w="3999067">
                  <a:moveTo>
                    <a:pt x="0" y="0"/>
                  </a:moveTo>
                  <a:lnTo>
                    <a:pt x="3999067" y="0"/>
                  </a:lnTo>
                  <a:lnTo>
                    <a:pt x="3999067" y="1061827"/>
                  </a:lnTo>
                  <a:lnTo>
                    <a:pt x="0" y="1061827"/>
                  </a:lnTo>
                  <a:lnTo>
                    <a:pt x="0" y="0"/>
                  </a:lnTo>
                  <a:close/>
                </a:path>
              </a:pathLst>
            </a:custGeom>
            <a:blipFill>
              <a:blip r:embed="rId5"/>
              <a:stretch>
                <a:fillRect l="-4305" t="-11846" r="-4266" b="-11846"/>
              </a:stretch>
            </a:blipFill>
          </p:spPr>
        </p:sp>
        <p:sp>
          <p:nvSpPr>
            <p:cNvPr name="TextBox 50" id="50"/>
            <p:cNvSpPr txBox="true"/>
            <p:nvPr/>
          </p:nvSpPr>
          <p:spPr>
            <a:xfrm rot="0">
              <a:off x="0" y="1131573"/>
              <a:ext cx="3999067" cy="253668"/>
            </a:xfrm>
            <a:prstGeom prst="rect">
              <a:avLst/>
            </a:prstGeom>
          </p:spPr>
          <p:txBody>
            <a:bodyPr anchor="t" rtlCol="false" tIns="0" lIns="0" bIns="0" rIns="0">
              <a:spAutoFit/>
            </a:bodyPr>
            <a:lstStyle/>
            <a:p>
              <a:pPr algn="ctr">
                <a:lnSpc>
                  <a:spcPts val="1679"/>
                </a:lnSpc>
              </a:pPr>
              <a:r>
                <a:rPr lang="en-US" b="true" sz="1199" spc="371">
                  <a:solidFill>
                    <a:srgbClr val="000000"/>
                  </a:solidFill>
                  <a:latin typeface="Century Gothic Paneuropean Bold"/>
                  <a:ea typeface="Century Gothic Paneuropean Bold"/>
                  <a:cs typeface="Century Gothic Paneuropean Bold"/>
                  <a:sym typeface="Century Gothic Paneuropean Bold"/>
                </a:rPr>
                <a:t>ENABLING</a:t>
              </a:r>
              <a:r>
                <a:rPr lang="en-US" sz="1199" spc="371">
                  <a:solidFill>
                    <a:srgbClr val="000000"/>
                  </a:solidFill>
                  <a:latin typeface="Century Gothic Paneuropean Light"/>
                  <a:ea typeface="Century Gothic Paneuropean Light"/>
                  <a:cs typeface="Century Gothic Paneuropean Light"/>
                  <a:sym typeface="Century Gothic Paneuropean Light"/>
                </a:rPr>
                <a:t> TECHNOLOGIES</a:t>
              </a:r>
            </a:p>
          </p:txBody>
        </p:sp>
      </p:grpSp>
      <p:grpSp>
        <p:nvGrpSpPr>
          <p:cNvPr name="Group 51" id="51"/>
          <p:cNvGrpSpPr/>
          <p:nvPr/>
        </p:nvGrpSpPr>
        <p:grpSpPr>
          <a:xfrm rot="0">
            <a:off x="15100442" y="3328524"/>
            <a:ext cx="495575" cy="554938"/>
            <a:chOff x="0" y="0"/>
            <a:chExt cx="910699" cy="1019787"/>
          </a:xfrm>
        </p:grpSpPr>
        <p:sp>
          <p:nvSpPr>
            <p:cNvPr name="Freeform 52" id="52"/>
            <p:cNvSpPr/>
            <p:nvPr/>
          </p:nvSpPr>
          <p:spPr>
            <a:xfrm flipH="false" flipV="false" rot="0">
              <a:off x="0" y="0"/>
              <a:ext cx="910699" cy="1019787"/>
            </a:xfrm>
            <a:custGeom>
              <a:avLst/>
              <a:gdLst/>
              <a:ahLst/>
              <a:cxnLst/>
              <a:rect r="r" b="b" t="t" l="l"/>
              <a:pathLst>
                <a:path h="1019787" w="910699">
                  <a:moveTo>
                    <a:pt x="0" y="0"/>
                  </a:moveTo>
                  <a:lnTo>
                    <a:pt x="910699" y="0"/>
                  </a:lnTo>
                  <a:lnTo>
                    <a:pt x="910699" y="1019787"/>
                  </a:lnTo>
                  <a:lnTo>
                    <a:pt x="0" y="1019787"/>
                  </a:lnTo>
                  <a:close/>
                </a:path>
              </a:pathLst>
            </a:custGeom>
            <a:solidFill>
              <a:srgbClr val="FFFFFF"/>
            </a:solidFill>
          </p:spPr>
        </p:sp>
        <p:sp>
          <p:nvSpPr>
            <p:cNvPr name="TextBox 53" id="53"/>
            <p:cNvSpPr txBox="true"/>
            <p:nvPr/>
          </p:nvSpPr>
          <p:spPr>
            <a:xfrm>
              <a:off x="0" y="-9525"/>
              <a:ext cx="910699" cy="1029312"/>
            </a:xfrm>
            <a:prstGeom prst="rect">
              <a:avLst/>
            </a:prstGeom>
          </p:spPr>
          <p:txBody>
            <a:bodyPr anchor="ctr" rtlCol="false" tIns="50800" lIns="50800" bIns="50800" rIns="50800"/>
            <a:lstStyle/>
            <a:p>
              <a:pPr algn="ctr">
                <a:lnSpc>
                  <a:spcPts val="559"/>
                </a:lnSpc>
              </a:pPr>
            </a:p>
          </p:txBody>
        </p:sp>
      </p:grpSp>
      <p:sp>
        <p:nvSpPr>
          <p:cNvPr name="Freeform 54" id="54"/>
          <p:cNvSpPr/>
          <p:nvPr/>
        </p:nvSpPr>
        <p:spPr>
          <a:xfrm flipH="false" flipV="false" rot="0">
            <a:off x="15063361" y="3328524"/>
            <a:ext cx="554938" cy="554938"/>
          </a:xfrm>
          <a:custGeom>
            <a:avLst/>
            <a:gdLst/>
            <a:ahLst/>
            <a:cxnLst/>
            <a:rect r="r" b="b" t="t" l="l"/>
            <a:pathLst>
              <a:path h="554938" w="554938">
                <a:moveTo>
                  <a:pt x="0" y="0"/>
                </a:moveTo>
                <a:lnTo>
                  <a:pt x="554938" y="0"/>
                </a:lnTo>
                <a:lnTo>
                  <a:pt x="554938" y="554938"/>
                </a:lnTo>
                <a:lnTo>
                  <a:pt x="0" y="554938"/>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79778" y="7065968"/>
            <a:ext cx="6356958" cy="1748490"/>
          </a:xfrm>
          <a:custGeom>
            <a:avLst/>
            <a:gdLst/>
            <a:ahLst/>
            <a:cxnLst/>
            <a:rect r="r" b="b" t="t" l="l"/>
            <a:pathLst>
              <a:path h="1748490" w="6356958">
                <a:moveTo>
                  <a:pt x="0" y="0"/>
                </a:moveTo>
                <a:lnTo>
                  <a:pt x="6356958" y="0"/>
                </a:lnTo>
                <a:lnTo>
                  <a:pt x="6356958" y="1748490"/>
                </a:lnTo>
                <a:lnTo>
                  <a:pt x="0" y="1748490"/>
                </a:lnTo>
                <a:lnTo>
                  <a:pt x="0" y="0"/>
                </a:lnTo>
                <a:close/>
              </a:path>
            </a:pathLst>
          </a:custGeom>
          <a:blipFill>
            <a:blip r:embed="rId2"/>
            <a:stretch>
              <a:fillRect l="0" t="-133264" r="0" b="-130303"/>
            </a:stretch>
          </a:blipFill>
        </p:spPr>
      </p:sp>
      <p:sp>
        <p:nvSpPr>
          <p:cNvPr name="Freeform 3" id="3"/>
          <p:cNvSpPr/>
          <p:nvPr/>
        </p:nvSpPr>
        <p:spPr>
          <a:xfrm flipH="false" flipV="false" rot="0">
            <a:off x="12672170" y="6884782"/>
            <a:ext cx="2032064" cy="2110863"/>
          </a:xfrm>
          <a:custGeom>
            <a:avLst/>
            <a:gdLst/>
            <a:ahLst/>
            <a:cxnLst/>
            <a:rect r="r" b="b" t="t" l="l"/>
            <a:pathLst>
              <a:path h="2110863" w="2032064">
                <a:moveTo>
                  <a:pt x="0" y="0"/>
                </a:moveTo>
                <a:lnTo>
                  <a:pt x="2032064" y="0"/>
                </a:lnTo>
                <a:lnTo>
                  <a:pt x="2032064" y="2110863"/>
                </a:lnTo>
                <a:lnTo>
                  <a:pt x="0" y="2110863"/>
                </a:lnTo>
                <a:lnTo>
                  <a:pt x="0" y="0"/>
                </a:lnTo>
                <a:close/>
              </a:path>
            </a:pathLst>
          </a:custGeom>
          <a:blipFill>
            <a:blip r:embed="rId3"/>
            <a:stretch>
              <a:fillRect l="-36839" t="-35463" r="-41686" b="-36397"/>
            </a:stretch>
          </a:blipFill>
        </p:spPr>
      </p:sp>
      <p:sp>
        <p:nvSpPr>
          <p:cNvPr name="Freeform 4" id="4"/>
          <p:cNvSpPr/>
          <p:nvPr/>
        </p:nvSpPr>
        <p:spPr>
          <a:xfrm flipH="false" flipV="false" rot="0">
            <a:off x="1579778" y="3956529"/>
            <a:ext cx="6356958" cy="1558628"/>
          </a:xfrm>
          <a:custGeom>
            <a:avLst/>
            <a:gdLst/>
            <a:ahLst/>
            <a:cxnLst/>
            <a:rect r="r" b="b" t="t" l="l"/>
            <a:pathLst>
              <a:path h="1558628" w="6356958">
                <a:moveTo>
                  <a:pt x="0" y="0"/>
                </a:moveTo>
                <a:lnTo>
                  <a:pt x="6356958" y="0"/>
                </a:lnTo>
                <a:lnTo>
                  <a:pt x="6356958" y="1558629"/>
                </a:lnTo>
                <a:lnTo>
                  <a:pt x="0" y="1558629"/>
                </a:lnTo>
                <a:lnTo>
                  <a:pt x="0" y="0"/>
                </a:lnTo>
                <a:close/>
              </a:path>
            </a:pathLst>
          </a:custGeom>
          <a:blipFill>
            <a:blip r:embed="rId4"/>
            <a:stretch>
              <a:fillRect l="0" t="-156142" r="0" b="-151713"/>
            </a:stretch>
          </a:blipFill>
        </p:spPr>
      </p:sp>
      <p:sp>
        <p:nvSpPr>
          <p:cNvPr name="Freeform 5" id="5"/>
          <p:cNvSpPr/>
          <p:nvPr/>
        </p:nvSpPr>
        <p:spPr>
          <a:xfrm flipH="false" flipV="false" rot="0">
            <a:off x="12672170" y="3695540"/>
            <a:ext cx="2032064" cy="2080607"/>
          </a:xfrm>
          <a:custGeom>
            <a:avLst/>
            <a:gdLst/>
            <a:ahLst/>
            <a:cxnLst/>
            <a:rect r="r" b="b" t="t" l="l"/>
            <a:pathLst>
              <a:path h="2080607" w="2032064">
                <a:moveTo>
                  <a:pt x="0" y="0"/>
                </a:moveTo>
                <a:lnTo>
                  <a:pt x="2032064" y="0"/>
                </a:lnTo>
                <a:lnTo>
                  <a:pt x="2032064" y="2080607"/>
                </a:lnTo>
                <a:lnTo>
                  <a:pt x="0" y="2080607"/>
                </a:lnTo>
                <a:lnTo>
                  <a:pt x="0" y="0"/>
                </a:lnTo>
                <a:close/>
              </a:path>
            </a:pathLst>
          </a:custGeom>
          <a:blipFill>
            <a:blip r:embed="rId5"/>
            <a:stretch>
              <a:fillRect l="-37266" t="-34530" r="-38700" b="-37330"/>
            </a:stretch>
          </a:blipFill>
        </p:spPr>
      </p:sp>
      <p:sp>
        <p:nvSpPr>
          <p:cNvPr name="TextBox 6" id="6"/>
          <p:cNvSpPr txBox="true"/>
          <p:nvPr/>
        </p:nvSpPr>
        <p:spPr>
          <a:xfrm rot="0">
            <a:off x="1579778" y="990600"/>
            <a:ext cx="13431241" cy="879594"/>
          </a:xfrm>
          <a:prstGeom prst="rect">
            <a:avLst/>
          </a:prstGeom>
        </p:spPr>
        <p:txBody>
          <a:bodyPr anchor="t" rtlCol="false" tIns="0" lIns="0" bIns="0" rIns="0">
            <a:spAutoFit/>
          </a:bodyPr>
          <a:lstStyle/>
          <a:p>
            <a:pPr algn="l">
              <a:lnSpc>
                <a:spcPts val="7153"/>
              </a:lnSpc>
            </a:pPr>
            <a:r>
              <a:rPr lang="en-US" sz="5545" b="true">
                <a:solidFill>
                  <a:srgbClr val="373939"/>
                </a:solidFill>
                <a:latin typeface="Century Gothic Paneuropean Bold"/>
                <a:ea typeface="Century Gothic Paneuropean Bold"/>
                <a:cs typeface="Century Gothic Paneuropean Bold"/>
                <a:sym typeface="Century Gothic Paneuropean Bold"/>
              </a:rPr>
              <a:t>ThreatDefender</a:t>
            </a:r>
            <a:r>
              <a:rPr lang="en-US" b="true" sz="5545">
                <a:solidFill>
                  <a:srgbClr val="373939"/>
                </a:solidFill>
                <a:latin typeface="Century Gothic Paneuropean Bold"/>
                <a:ea typeface="Century Gothic Paneuropean Bold"/>
                <a:cs typeface="Century Gothic Paneuropean Bold"/>
                <a:sym typeface="Century Gothic Paneuropean Bold"/>
                <a:hlinkClick r:id="rId6" tooltip="https://6681676.hs-sites.com/knowledge-center/branding-templates"/>
              </a:rPr>
              <a:t> MXDR Service Logos</a:t>
            </a:r>
          </a:p>
        </p:txBody>
      </p:sp>
      <p:sp>
        <p:nvSpPr>
          <p:cNvPr name="TextBox 7" id="7"/>
          <p:cNvSpPr txBox="true"/>
          <p:nvPr/>
        </p:nvSpPr>
        <p:spPr>
          <a:xfrm rot="0">
            <a:off x="1579778" y="2666540"/>
            <a:ext cx="7065360" cy="472407"/>
          </a:xfrm>
          <a:prstGeom prst="rect">
            <a:avLst/>
          </a:prstGeom>
        </p:spPr>
        <p:txBody>
          <a:bodyPr anchor="t" rtlCol="false" tIns="0" lIns="0" bIns="0" rIns="0">
            <a:spAutoFit/>
          </a:bodyPr>
          <a:lstStyle/>
          <a:p>
            <a:pPr algn="l">
              <a:lnSpc>
                <a:spcPts val="3900"/>
              </a:lnSpc>
            </a:pPr>
            <a:r>
              <a:rPr lang="en-US" sz="2600" b="true">
                <a:solidFill>
                  <a:srgbClr val="373939"/>
                </a:solidFill>
                <a:latin typeface="Century Gothic Paneuropean Bold"/>
                <a:ea typeface="Century Gothic Paneuropean Bold"/>
                <a:cs typeface="Century Gothic Paneuropean Bold"/>
                <a:sym typeface="Century Gothic Paneuropean Bold"/>
              </a:rPr>
              <a:t>Full Logo</a:t>
            </a:r>
          </a:p>
        </p:txBody>
      </p:sp>
      <p:sp>
        <p:nvSpPr>
          <p:cNvPr name="TextBox 8" id="8"/>
          <p:cNvSpPr txBox="true"/>
          <p:nvPr/>
        </p:nvSpPr>
        <p:spPr>
          <a:xfrm rot="0">
            <a:off x="12672170" y="2666540"/>
            <a:ext cx="7065360" cy="472407"/>
          </a:xfrm>
          <a:prstGeom prst="rect">
            <a:avLst/>
          </a:prstGeom>
        </p:spPr>
        <p:txBody>
          <a:bodyPr anchor="t" rtlCol="false" tIns="0" lIns="0" bIns="0" rIns="0">
            <a:spAutoFit/>
          </a:bodyPr>
          <a:lstStyle/>
          <a:p>
            <a:pPr algn="l">
              <a:lnSpc>
                <a:spcPts val="3900"/>
              </a:lnSpc>
            </a:pPr>
            <a:r>
              <a:rPr lang="en-US" sz="2600" b="true">
                <a:solidFill>
                  <a:srgbClr val="373939"/>
                </a:solidFill>
                <a:latin typeface="Century Gothic Paneuropean Bold"/>
                <a:ea typeface="Century Gothic Paneuropean Bold"/>
                <a:cs typeface="Century Gothic Paneuropean Bold"/>
                <a:sym typeface="Century Gothic Paneuropean Bold"/>
              </a:rPr>
              <a:t>Accent Logo</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859115" y="2195517"/>
            <a:ext cx="15010502" cy="742950"/>
          </a:xfrm>
          <a:prstGeom prst="rect">
            <a:avLst/>
          </a:prstGeom>
        </p:spPr>
        <p:txBody>
          <a:bodyPr anchor="t" rtlCol="false" tIns="0" lIns="0" bIns="0" rIns="0">
            <a:spAutoFit/>
          </a:bodyPr>
          <a:lstStyle/>
          <a:p>
            <a:pPr algn="l">
              <a:lnSpc>
                <a:spcPts val="3000"/>
              </a:lnSpc>
            </a:pPr>
            <a:r>
              <a:rPr lang="en-US" sz="2000">
                <a:solidFill>
                  <a:srgbClr val="373939"/>
                </a:solidFill>
                <a:latin typeface="Century Gothic Paneuropean"/>
                <a:ea typeface="Century Gothic Paneuropean"/>
                <a:cs typeface="Century Gothic Paneuropean"/>
                <a:sym typeface="Century Gothic Paneuropean"/>
              </a:rPr>
              <a:t>Please don’t crowd the logo! Leave enough space for the logo so it can stand out and remain legible. </a:t>
            </a:r>
          </a:p>
          <a:p>
            <a:pPr algn="l">
              <a:lnSpc>
                <a:spcPts val="3000"/>
              </a:lnSpc>
            </a:pPr>
            <a:r>
              <a:rPr lang="en-US" sz="2000">
                <a:solidFill>
                  <a:srgbClr val="373939"/>
                </a:solidFill>
                <a:latin typeface="Century Gothic Paneuropean"/>
                <a:ea typeface="Century Gothic Paneuropean"/>
                <a:cs typeface="Century Gothic Paneuropean"/>
                <a:sym typeface="Century Gothic Paneuropean"/>
              </a:rPr>
              <a:t>Avoid the below practices when applying logos to any materials. </a:t>
            </a:r>
          </a:p>
        </p:txBody>
      </p:sp>
      <p:sp>
        <p:nvSpPr>
          <p:cNvPr name="TextBox 3" id="3"/>
          <p:cNvSpPr txBox="true"/>
          <p:nvPr/>
        </p:nvSpPr>
        <p:spPr>
          <a:xfrm rot="0">
            <a:off x="1788663" y="990600"/>
            <a:ext cx="10157096" cy="879594"/>
          </a:xfrm>
          <a:prstGeom prst="rect">
            <a:avLst/>
          </a:prstGeom>
        </p:spPr>
        <p:txBody>
          <a:bodyPr anchor="t" rtlCol="false" tIns="0" lIns="0" bIns="0" rIns="0">
            <a:spAutoFit/>
          </a:bodyPr>
          <a:lstStyle/>
          <a:p>
            <a:pPr algn="l">
              <a:lnSpc>
                <a:spcPts val="7153"/>
              </a:lnSpc>
            </a:pPr>
            <a:r>
              <a:rPr lang="en-US" sz="5545" b="true">
                <a:solidFill>
                  <a:srgbClr val="373939"/>
                </a:solidFill>
                <a:latin typeface="Century Gothic Paneuropean Bold"/>
                <a:ea typeface="Century Gothic Paneuropean Bold"/>
                <a:cs typeface="Century Gothic Paneuropean Bold"/>
                <a:sym typeface="Century Gothic Paneuropean Bold"/>
              </a:rPr>
              <a:t>Logo Etiquette &amp; Clear Space</a:t>
            </a:r>
          </a:p>
        </p:txBody>
      </p:sp>
      <p:sp>
        <p:nvSpPr>
          <p:cNvPr name="TextBox 4" id="4"/>
          <p:cNvSpPr txBox="true"/>
          <p:nvPr/>
        </p:nvSpPr>
        <p:spPr>
          <a:xfrm rot="0">
            <a:off x="3750496" y="6027446"/>
            <a:ext cx="187086" cy="398310"/>
          </a:xfrm>
          <a:prstGeom prst="rect">
            <a:avLst/>
          </a:prstGeom>
        </p:spPr>
        <p:txBody>
          <a:bodyPr anchor="t" rtlCol="false" tIns="0" lIns="0" bIns="0" rIns="0">
            <a:spAutoFit/>
          </a:bodyPr>
          <a:lstStyle/>
          <a:p>
            <a:pPr algn="ctr">
              <a:lnSpc>
                <a:spcPts val="3245"/>
              </a:lnSpc>
            </a:pPr>
            <a:r>
              <a:rPr lang="en-US" sz="2318">
                <a:solidFill>
                  <a:srgbClr val="FF3131"/>
                </a:solidFill>
                <a:latin typeface="Century Gothic Paneuropean"/>
                <a:ea typeface="Century Gothic Paneuropean"/>
                <a:cs typeface="Century Gothic Paneuropean"/>
                <a:sym typeface="Century Gothic Paneuropean"/>
              </a:rPr>
              <a:t>X</a:t>
            </a:r>
          </a:p>
        </p:txBody>
      </p:sp>
      <p:sp>
        <p:nvSpPr>
          <p:cNvPr name="TextBox 5" id="5"/>
          <p:cNvSpPr txBox="true"/>
          <p:nvPr/>
        </p:nvSpPr>
        <p:spPr>
          <a:xfrm rot="0">
            <a:off x="8464213" y="6027446"/>
            <a:ext cx="187086" cy="398310"/>
          </a:xfrm>
          <a:prstGeom prst="rect">
            <a:avLst/>
          </a:prstGeom>
        </p:spPr>
        <p:txBody>
          <a:bodyPr anchor="t" rtlCol="false" tIns="0" lIns="0" bIns="0" rIns="0">
            <a:spAutoFit/>
          </a:bodyPr>
          <a:lstStyle/>
          <a:p>
            <a:pPr algn="ctr">
              <a:lnSpc>
                <a:spcPts val="3245"/>
              </a:lnSpc>
            </a:pPr>
            <a:r>
              <a:rPr lang="en-US" sz="2318">
                <a:solidFill>
                  <a:srgbClr val="FF3131"/>
                </a:solidFill>
                <a:latin typeface="Century Gothic Paneuropean"/>
                <a:ea typeface="Century Gothic Paneuropean"/>
                <a:cs typeface="Century Gothic Paneuropean"/>
                <a:sym typeface="Century Gothic Paneuropean"/>
              </a:rPr>
              <a:t>X</a:t>
            </a:r>
          </a:p>
        </p:txBody>
      </p:sp>
      <p:sp>
        <p:nvSpPr>
          <p:cNvPr name="TextBox 6" id="6"/>
          <p:cNvSpPr txBox="true"/>
          <p:nvPr/>
        </p:nvSpPr>
        <p:spPr>
          <a:xfrm rot="0">
            <a:off x="2615841" y="6684678"/>
            <a:ext cx="2643482" cy="1267750"/>
          </a:xfrm>
          <a:prstGeom prst="rect">
            <a:avLst/>
          </a:prstGeom>
        </p:spPr>
        <p:txBody>
          <a:bodyPr anchor="t" rtlCol="false" tIns="0" lIns="0" bIns="0" rIns="0">
            <a:spAutoFit/>
          </a:bodyPr>
          <a:lstStyle/>
          <a:p>
            <a:pPr algn="ctr">
              <a:lnSpc>
                <a:spcPts val="2591"/>
              </a:lnSpc>
            </a:pPr>
            <a:r>
              <a:rPr lang="en-US" sz="1727">
                <a:solidFill>
                  <a:srgbClr val="373939"/>
                </a:solidFill>
                <a:latin typeface="Century Gothic Paneuropean"/>
                <a:ea typeface="Century Gothic Paneuropean"/>
                <a:cs typeface="Century Gothic Paneuropean"/>
                <a:sym typeface="Century Gothic Paneuropean"/>
              </a:rPr>
              <a:t>Try not to shrink the </a:t>
            </a:r>
          </a:p>
          <a:p>
            <a:pPr algn="ctr">
              <a:lnSpc>
                <a:spcPts val="2591"/>
              </a:lnSpc>
            </a:pPr>
            <a:r>
              <a:rPr lang="en-US" sz="1727">
                <a:solidFill>
                  <a:srgbClr val="373939"/>
                </a:solidFill>
                <a:latin typeface="Century Gothic Paneuropean"/>
                <a:ea typeface="Century Gothic Paneuropean"/>
                <a:cs typeface="Century Gothic Paneuropean"/>
                <a:sym typeface="Century Gothic Paneuropean"/>
              </a:rPr>
              <a:t>logo down to where “Enabling Technologies” is no longer legible.</a:t>
            </a:r>
          </a:p>
        </p:txBody>
      </p:sp>
      <p:sp>
        <p:nvSpPr>
          <p:cNvPr name="TextBox 7" id="7"/>
          <p:cNvSpPr txBox="true"/>
          <p:nvPr/>
        </p:nvSpPr>
        <p:spPr>
          <a:xfrm rot="0">
            <a:off x="7319543" y="6684678"/>
            <a:ext cx="2902095" cy="1267750"/>
          </a:xfrm>
          <a:prstGeom prst="rect">
            <a:avLst/>
          </a:prstGeom>
        </p:spPr>
        <p:txBody>
          <a:bodyPr anchor="t" rtlCol="false" tIns="0" lIns="0" bIns="0" rIns="0">
            <a:spAutoFit/>
          </a:bodyPr>
          <a:lstStyle/>
          <a:p>
            <a:pPr algn="ctr">
              <a:lnSpc>
                <a:spcPts val="2591"/>
              </a:lnSpc>
            </a:pPr>
            <a:r>
              <a:rPr lang="en-US" sz="1727">
                <a:solidFill>
                  <a:srgbClr val="373939"/>
                </a:solidFill>
                <a:latin typeface="Century Gothic Paneuropean"/>
                <a:ea typeface="Century Gothic Paneuropean"/>
                <a:cs typeface="Century Gothic Paneuropean"/>
                <a:sym typeface="Century Gothic Paneuropean"/>
              </a:rPr>
              <a:t>Do not crop out “Enabling Technologies” without prior permission from Team Marketing. </a:t>
            </a:r>
          </a:p>
        </p:txBody>
      </p:sp>
      <p:sp>
        <p:nvSpPr>
          <p:cNvPr name="TextBox 8" id="8"/>
          <p:cNvSpPr txBox="true"/>
          <p:nvPr/>
        </p:nvSpPr>
        <p:spPr>
          <a:xfrm rot="0">
            <a:off x="12569546" y="6684678"/>
            <a:ext cx="2635759" cy="1267750"/>
          </a:xfrm>
          <a:prstGeom prst="rect">
            <a:avLst/>
          </a:prstGeom>
        </p:spPr>
        <p:txBody>
          <a:bodyPr anchor="t" rtlCol="false" tIns="0" lIns="0" bIns="0" rIns="0">
            <a:spAutoFit/>
          </a:bodyPr>
          <a:lstStyle/>
          <a:p>
            <a:pPr algn="ctr">
              <a:lnSpc>
                <a:spcPts val="2591"/>
              </a:lnSpc>
            </a:pPr>
            <a:r>
              <a:rPr lang="en-US" sz="1727">
                <a:solidFill>
                  <a:srgbClr val="373939"/>
                </a:solidFill>
                <a:latin typeface="Century Gothic Paneuropean"/>
                <a:ea typeface="Century Gothic Paneuropean"/>
                <a:cs typeface="Century Gothic Paneuropean"/>
                <a:sym typeface="Century Gothic Paneuropean"/>
              </a:rPr>
              <a:t>Don’t publish any materials where the logo appears blurry or pixelated.</a:t>
            </a:r>
          </a:p>
        </p:txBody>
      </p:sp>
      <p:sp>
        <p:nvSpPr>
          <p:cNvPr name="TextBox 9" id="9"/>
          <p:cNvSpPr txBox="true"/>
          <p:nvPr/>
        </p:nvSpPr>
        <p:spPr>
          <a:xfrm rot="0">
            <a:off x="13793883" y="6027446"/>
            <a:ext cx="187086" cy="398310"/>
          </a:xfrm>
          <a:prstGeom prst="rect">
            <a:avLst/>
          </a:prstGeom>
        </p:spPr>
        <p:txBody>
          <a:bodyPr anchor="t" rtlCol="false" tIns="0" lIns="0" bIns="0" rIns="0">
            <a:spAutoFit/>
          </a:bodyPr>
          <a:lstStyle/>
          <a:p>
            <a:pPr algn="ctr">
              <a:lnSpc>
                <a:spcPts val="3245"/>
              </a:lnSpc>
            </a:pPr>
            <a:r>
              <a:rPr lang="en-US" sz="2318">
                <a:solidFill>
                  <a:srgbClr val="FF3131"/>
                </a:solidFill>
                <a:latin typeface="Century Gothic Paneuropean"/>
                <a:ea typeface="Century Gothic Paneuropean"/>
                <a:cs typeface="Century Gothic Paneuropean"/>
                <a:sym typeface="Century Gothic Paneuropean"/>
              </a:rPr>
              <a:t>X</a:t>
            </a:r>
          </a:p>
        </p:txBody>
      </p:sp>
      <p:grpSp>
        <p:nvGrpSpPr>
          <p:cNvPr name="Group 10" id="10"/>
          <p:cNvGrpSpPr/>
          <p:nvPr/>
        </p:nvGrpSpPr>
        <p:grpSpPr>
          <a:xfrm rot="0">
            <a:off x="3033799" y="4834073"/>
            <a:ext cx="1807567" cy="630482"/>
            <a:chOff x="0" y="0"/>
            <a:chExt cx="2410089" cy="840643"/>
          </a:xfrm>
        </p:grpSpPr>
        <p:sp>
          <p:nvSpPr>
            <p:cNvPr name="Freeform 11" id="11"/>
            <p:cNvSpPr/>
            <p:nvPr/>
          </p:nvSpPr>
          <p:spPr>
            <a:xfrm flipH="false" flipV="false" rot="0">
              <a:off x="0" y="0"/>
              <a:ext cx="2410089" cy="637031"/>
            </a:xfrm>
            <a:custGeom>
              <a:avLst/>
              <a:gdLst/>
              <a:ahLst/>
              <a:cxnLst/>
              <a:rect r="r" b="b" t="t" l="l"/>
              <a:pathLst>
                <a:path h="637031" w="2410089">
                  <a:moveTo>
                    <a:pt x="0" y="0"/>
                  </a:moveTo>
                  <a:lnTo>
                    <a:pt x="2410089" y="0"/>
                  </a:lnTo>
                  <a:lnTo>
                    <a:pt x="2410089" y="637031"/>
                  </a:lnTo>
                  <a:lnTo>
                    <a:pt x="0" y="637031"/>
                  </a:lnTo>
                  <a:lnTo>
                    <a:pt x="0" y="0"/>
                  </a:lnTo>
                  <a:close/>
                </a:path>
              </a:pathLst>
            </a:custGeom>
            <a:blipFill>
              <a:blip r:embed="rId2"/>
              <a:stretch>
                <a:fillRect l="-1141" t="-7884" r="-919" b="-55448"/>
              </a:stretch>
            </a:blipFill>
          </p:spPr>
        </p:sp>
        <p:sp>
          <p:nvSpPr>
            <p:cNvPr name="TextBox 12" id="12"/>
            <p:cNvSpPr txBox="true"/>
            <p:nvPr/>
          </p:nvSpPr>
          <p:spPr>
            <a:xfrm rot="0">
              <a:off x="0" y="689723"/>
              <a:ext cx="2410089" cy="150920"/>
            </a:xfrm>
            <a:prstGeom prst="rect">
              <a:avLst/>
            </a:prstGeom>
          </p:spPr>
          <p:txBody>
            <a:bodyPr anchor="t" rtlCol="false" tIns="0" lIns="0" bIns="0" rIns="0">
              <a:spAutoFit/>
            </a:bodyPr>
            <a:lstStyle/>
            <a:p>
              <a:pPr algn="ctr">
                <a:lnSpc>
                  <a:spcPts val="1012"/>
                </a:lnSpc>
              </a:pPr>
              <a:r>
                <a:rPr lang="en-US" b="true" sz="722" spc="224">
                  <a:solidFill>
                    <a:srgbClr val="000000"/>
                  </a:solidFill>
                  <a:latin typeface="Century Gothic Paneuropean Bold"/>
                  <a:ea typeface="Century Gothic Paneuropean Bold"/>
                  <a:cs typeface="Century Gothic Paneuropean Bold"/>
                  <a:sym typeface="Century Gothic Paneuropean Bold"/>
                </a:rPr>
                <a:t>ENABLING</a:t>
              </a:r>
              <a:r>
                <a:rPr lang="en-US" sz="722" spc="224">
                  <a:solidFill>
                    <a:srgbClr val="000000"/>
                  </a:solidFill>
                  <a:latin typeface="Century Gothic Paneuropean Light"/>
                  <a:ea typeface="Century Gothic Paneuropean Light"/>
                  <a:cs typeface="Century Gothic Paneuropean Light"/>
                  <a:sym typeface="Century Gothic Paneuropean Light"/>
                </a:rPr>
                <a:t> TECHNOLOGIES</a:t>
              </a:r>
            </a:p>
          </p:txBody>
        </p:sp>
      </p:grpSp>
      <p:grpSp>
        <p:nvGrpSpPr>
          <p:cNvPr name="Group 13" id="13"/>
          <p:cNvGrpSpPr/>
          <p:nvPr/>
        </p:nvGrpSpPr>
        <p:grpSpPr>
          <a:xfrm rot="0">
            <a:off x="12289779" y="4468260"/>
            <a:ext cx="3382380" cy="1179780"/>
            <a:chOff x="0" y="0"/>
            <a:chExt cx="4509840" cy="1573040"/>
          </a:xfrm>
        </p:grpSpPr>
        <p:sp>
          <p:nvSpPr>
            <p:cNvPr name="Freeform 14" id="14"/>
            <p:cNvSpPr/>
            <p:nvPr/>
          </p:nvSpPr>
          <p:spPr>
            <a:xfrm flipH="false" flipV="false" rot="0">
              <a:off x="0" y="0"/>
              <a:ext cx="4509840" cy="1192033"/>
            </a:xfrm>
            <a:custGeom>
              <a:avLst/>
              <a:gdLst/>
              <a:ahLst/>
              <a:cxnLst/>
              <a:rect r="r" b="b" t="t" l="l"/>
              <a:pathLst>
                <a:path h="1192033" w="4509840">
                  <a:moveTo>
                    <a:pt x="0" y="0"/>
                  </a:moveTo>
                  <a:lnTo>
                    <a:pt x="4509840" y="0"/>
                  </a:lnTo>
                  <a:lnTo>
                    <a:pt x="4509840" y="1192033"/>
                  </a:lnTo>
                  <a:lnTo>
                    <a:pt x="0" y="1192033"/>
                  </a:lnTo>
                  <a:lnTo>
                    <a:pt x="0" y="0"/>
                  </a:lnTo>
                  <a:close/>
                </a:path>
              </a:pathLst>
            </a:custGeom>
            <a:blipFill>
              <a:blip r:embed="rId2"/>
              <a:stretch>
                <a:fillRect l="-1141" t="-7884" r="-919" b="-55448"/>
              </a:stretch>
            </a:blipFill>
          </p:spPr>
        </p:sp>
        <p:sp>
          <p:nvSpPr>
            <p:cNvPr name="TextBox 15" id="15"/>
            <p:cNvSpPr txBox="true"/>
            <p:nvPr/>
          </p:nvSpPr>
          <p:spPr>
            <a:xfrm rot="0">
              <a:off x="0" y="1289406"/>
              <a:ext cx="4509840" cy="283634"/>
            </a:xfrm>
            <a:prstGeom prst="rect">
              <a:avLst/>
            </a:prstGeom>
          </p:spPr>
          <p:txBody>
            <a:bodyPr anchor="t" rtlCol="false" tIns="0" lIns="0" bIns="0" rIns="0">
              <a:spAutoFit/>
            </a:bodyPr>
            <a:lstStyle/>
            <a:p>
              <a:pPr algn="ctr">
                <a:lnSpc>
                  <a:spcPts val="1893"/>
                </a:lnSpc>
              </a:pPr>
              <a:r>
                <a:rPr lang="en-US" b="true" sz="1352" spc="419">
                  <a:solidFill>
                    <a:srgbClr val="000000"/>
                  </a:solidFill>
                  <a:latin typeface="Century Gothic Paneuropean Bold"/>
                  <a:ea typeface="Century Gothic Paneuropean Bold"/>
                  <a:cs typeface="Century Gothic Paneuropean Bold"/>
                  <a:sym typeface="Century Gothic Paneuropean Bold"/>
                </a:rPr>
                <a:t>ENABLING</a:t>
              </a:r>
              <a:r>
                <a:rPr lang="en-US" sz="1352" spc="419">
                  <a:solidFill>
                    <a:srgbClr val="000000"/>
                  </a:solidFill>
                  <a:latin typeface="Century Gothic Paneuropean Light"/>
                  <a:ea typeface="Century Gothic Paneuropean Light"/>
                  <a:cs typeface="Century Gothic Paneuropean Light"/>
                  <a:sym typeface="Century Gothic Paneuropean Light"/>
                </a:rPr>
                <a:t> TECHNOLOGIES</a:t>
              </a:r>
            </a:p>
          </p:txBody>
        </p:sp>
      </p:grpSp>
      <p:sp>
        <p:nvSpPr>
          <p:cNvPr name="Freeform 16" id="16"/>
          <p:cNvSpPr/>
          <p:nvPr/>
        </p:nvSpPr>
        <p:spPr>
          <a:xfrm flipH="false" flipV="false" rot="0">
            <a:off x="7221473" y="4468260"/>
            <a:ext cx="3382380" cy="894025"/>
          </a:xfrm>
          <a:custGeom>
            <a:avLst/>
            <a:gdLst/>
            <a:ahLst/>
            <a:cxnLst/>
            <a:rect r="r" b="b" t="t" l="l"/>
            <a:pathLst>
              <a:path h="894025" w="3382380">
                <a:moveTo>
                  <a:pt x="0" y="0"/>
                </a:moveTo>
                <a:lnTo>
                  <a:pt x="3382381" y="0"/>
                </a:lnTo>
                <a:lnTo>
                  <a:pt x="3382381" y="894025"/>
                </a:lnTo>
                <a:lnTo>
                  <a:pt x="0" y="894025"/>
                </a:lnTo>
                <a:lnTo>
                  <a:pt x="0" y="0"/>
                </a:lnTo>
                <a:close/>
              </a:path>
            </a:pathLst>
          </a:custGeom>
          <a:blipFill>
            <a:blip r:embed="rId2"/>
            <a:stretch>
              <a:fillRect l="-1141" t="-7884" r="-919" b="-55448"/>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41051" y="-8917133"/>
            <a:ext cx="18741540" cy="11255071"/>
            <a:chOff x="0" y="0"/>
            <a:chExt cx="4936043" cy="2964299"/>
          </a:xfrm>
        </p:grpSpPr>
        <p:sp>
          <p:nvSpPr>
            <p:cNvPr name="Freeform 3" id="3"/>
            <p:cNvSpPr/>
            <p:nvPr/>
          </p:nvSpPr>
          <p:spPr>
            <a:xfrm flipH="false" flipV="false" rot="0">
              <a:off x="0" y="0"/>
              <a:ext cx="4936043" cy="2964299"/>
            </a:xfrm>
            <a:custGeom>
              <a:avLst/>
              <a:gdLst/>
              <a:ahLst/>
              <a:cxnLst/>
              <a:rect r="r" b="b" t="t" l="l"/>
              <a:pathLst>
                <a:path h="2964299" w="4936043">
                  <a:moveTo>
                    <a:pt x="0" y="0"/>
                  </a:moveTo>
                  <a:lnTo>
                    <a:pt x="4936043" y="0"/>
                  </a:lnTo>
                  <a:lnTo>
                    <a:pt x="4936043" y="2964299"/>
                  </a:lnTo>
                  <a:lnTo>
                    <a:pt x="0" y="2964299"/>
                  </a:lnTo>
                  <a:close/>
                </a:path>
              </a:pathLst>
            </a:custGeom>
            <a:solidFill>
              <a:srgbClr val="02637F"/>
            </a:solidFill>
          </p:spPr>
        </p:sp>
        <p:sp>
          <p:nvSpPr>
            <p:cNvPr name="TextBox 4" id="4"/>
            <p:cNvSpPr txBox="true"/>
            <p:nvPr/>
          </p:nvSpPr>
          <p:spPr>
            <a:xfrm>
              <a:off x="0" y="-19050"/>
              <a:ext cx="4936043" cy="2983349"/>
            </a:xfrm>
            <a:prstGeom prst="rect">
              <a:avLst/>
            </a:prstGeom>
          </p:spPr>
          <p:txBody>
            <a:bodyPr anchor="ctr" rtlCol="false" tIns="50800" lIns="50800" bIns="50800" rIns="50800"/>
            <a:lstStyle/>
            <a:p>
              <a:pPr algn="ctr">
                <a:lnSpc>
                  <a:spcPts val="3091"/>
                </a:lnSpc>
              </a:pPr>
            </a:p>
          </p:txBody>
        </p:sp>
      </p:grpSp>
      <p:sp>
        <p:nvSpPr>
          <p:cNvPr name="TextBox 5" id="5"/>
          <p:cNvSpPr txBox="true"/>
          <p:nvPr/>
        </p:nvSpPr>
        <p:spPr>
          <a:xfrm rot="0">
            <a:off x="2941096" y="923925"/>
            <a:ext cx="12405808" cy="945354"/>
          </a:xfrm>
          <a:prstGeom prst="rect">
            <a:avLst/>
          </a:prstGeom>
        </p:spPr>
        <p:txBody>
          <a:bodyPr anchor="t" rtlCol="false" tIns="0" lIns="0" bIns="0" rIns="0">
            <a:spAutoFit/>
          </a:bodyPr>
          <a:lstStyle/>
          <a:p>
            <a:pPr algn="ctr">
              <a:lnSpc>
                <a:spcPts val="7745"/>
              </a:lnSpc>
            </a:pPr>
            <a:r>
              <a:rPr lang="en-US" b="true" sz="5532">
                <a:solidFill>
                  <a:srgbClr val="FFFFFF"/>
                </a:solidFill>
                <a:latin typeface="Century Gothic Paneuropean Bold"/>
                <a:ea typeface="Century Gothic Paneuropean Bold"/>
                <a:cs typeface="Century Gothic Paneuropean Bold"/>
                <a:sym typeface="Century Gothic Paneuropean Bold"/>
              </a:rPr>
              <a:t>TABLE OF CONTENTS</a:t>
            </a:r>
          </a:p>
        </p:txBody>
      </p:sp>
      <p:sp>
        <p:nvSpPr>
          <p:cNvPr name="TextBox 6" id="6"/>
          <p:cNvSpPr txBox="true"/>
          <p:nvPr/>
        </p:nvSpPr>
        <p:spPr>
          <a:xfrm rot="0">
            <a:off x="2262591" y="3555542"/>
            <a:ext cx="4215507" cy="514333"/>
          </a:xfrm>
          <a:prstGeom prst="rect">
            <a:avLst/>
          </a:prstGeom>
        </p:spPr>
        <p:txBody>
          <a:bodyPr anchor="t" rtlCol="false" tIns="0" lIns="0" bIns="0" rIns="0">
            <a:spAutoFit/>
          </a:bodyPr>
          <a:lstStyle/>
          <a:p>
            <a:pPr algn="l">
              <a:lnSpc>
                <a:spcPts val="4200"/>
              </a:lnSpc>
            </a:pPr>
            <a:r>
              <a:rPr lang="en-US" b="true" sz="3000">
                <a:solidFill>
                  <a:srgbClr val="373939"/>
                </a:solidFill>
                <a:latin typeface="Century Gothic Paneuropean Bold"/>
                <a:ea typeface="Century Gothic Paneuropean Bold"/>
                <a:cs typeface="Century Gothic Paneuropean Bold"/>
                <a:sym typeface="Century Gothic Paneuropean Bold"/>
                <a:hlinkClick r:id="rId2" action="ppaction://hlinksldjump"/>
              </a:rPr>
              <a:t>OUR STORY</a:t>
            </a:r>
          </a:p>
        </p:txBody>
      </p:sp>
      <p:sp>
        <p:nvSpPr>
          <p:cNvPr name="TextBox 7" id="7"/>
          <p:cNvSpPr txBox="true"/>
          <p:nvPr/>
        </p:nvSpPr>
        <p:spPr>
          <a:xfrm rot="0">
            <a:off x="2262591" y="7991141"/>
            <a:ext cx="1432636" cy="514334"/>
          </a:xfrm>
          <a:prstGeom prst="rect">
            <a:avLst/>
          </a:prstGeom>
        </p:spPr>
        <p:txBody>
          <a:bodyPr anchor="t" rtlCol="false" tIns="0" lIns="0" bIns="0" rIns="0">
            <a:spAutoFit/>
          </a:bodyPr>
          <a:lstStyle/>
          <a:p>
            <a:pPr algn="l">
              <a:lnSpc>
                <a:spcPts val="4200"/>
              </a:lnSpc>
            </a:pPr>
            <a:r>
              <a:rPr lang="en-US" b="true" sz="3000">
                <a:solidFill>
                  <a:srgbClr val="373939"/>
                </a:solidFill>
                <a:latin typeface="Century Gothic Paneuropean Bold"/>
                <a:ea typeface="Century Gothic Paneuropean Bold"/>
                <a:cs typeface="Century Gothic Paneuropean Bold"/>
                <a:sym typeface="Century Gothic Paneuropean Bold"/>
                <a:hlinkClick r:id="rId3" action="ppaction://hlinksldjump"/>
              </a:rPr>
              <a:t>LOGOS </a:t>
            </a:r>
          </a:p>
        </p:txBody>
      </p:sp>
      <p:sp>
        <p:nvSpPr>
          <p:cNvPr name="TextBox 8" id="8"/>
          <p:cNvSpPr txBox="true"/>
          <p:nvPr/>
        </p:nvSpPr>
        <p:spPr>
          <a:xfrm rot="0">
            <a:off x="10509122" y="5044339"/>
            <a:ext cx="1520610" cy="514334"/>
          </a:xfrm>
          <a:prstGeom prst="rect">
            <a:avLst/>
          </a:prstGeom>
        </p:spPr>
        <p:txBody>
          <a:bodyPr anchor="t" rtlCol="false" tIns="0" lIns="0" bIns="0" rIns="0">
            <a:spAutoFit/>
          </a:bodyPr>
          <a:lstStyle/>
          <a:p>
            <a:pPr algn="ctr">
              <a:lnSpc>
                <a:spcPts val="4200"/>
              </a:lnSpc>
            </a:pPr>
            <a:r>
              <a:rPr lang="en-US" b="true" sz="3000">
                <a:solidFill>
                  <a:srgbClr val="373939"/>
                </a:solidFill>
                <a:latin typeface="Century Gothic Paneuropean Bold"/>
                <a:ea typeface="Century Gothic Paneuropean Bold"/>
                <a:cs typeface="Century Gothic Paneuropean Bold"/>
                <a:sym typeface="Century Gothic Paneuropean Bold"/>
                <a:hlinkClick r:id="rId4" action="ppaction://hlinksldjump"/>
              </a:rPr>
              <a:t>COLORS</a:t>
            </a:r>
          </a:p>
        </p:txBody>
      </p:sp>
      <p:sp>
        <p:nvSpPr>
          <p:cNvPr name="TextBox 9" id="9"/>
          <p:cNvSpPr txBox="true"/>
          <p:nvPr/>
        </p:nvSpPr>
        <p:spPr>
          <a:xfrm rot="0">
            <a:off x="2262591" y="5038615"/>
            <a:ext cx="2736061" cy="514334"/>
          </a:xfrm>
          <a:prstGeom prst="rect">
            <a:avLst/>
          </a:prstGeom>
        </p:spPr>
        <p:txBody>
          <a:bodyPr anchor="t" rtlCol="false" tIns="0" lIns="0" bIns="0" rIns="0">
            <a:spAutoFit/>
          </a:bodyPr>
          <a:lstStyle/>
          <a:p>
            <a:pPr algn="l">
              <a:lnSpc>
                <a:spcPts val="4200"/>
              </a:lnSpc>
            </a:pPr>
            <a:r>
              <a:rPr lang="en-US" b="true" sz="3000">
                <a:solidFill>
                  <a:srgbClr val="373939"/>
                </a:solidFill>
                <a:latin typeface="Century Gothic Paneuropean Bold"/>
                <a:ea typeface="Century Gothic Paneuropean Bold"/>
                <a:cs typeface="Century Gothic Paneuropean Bold"/>
                <a:sym typeface="Century Gothic Paneuropean Bold"/>
                <a:hlinkClick r:id="rId5" action="ppaction://hlinksldjump"/>
              </a:rPr>
              <a:t>BRAND VOICE</a:t>
            </a:r>
          </a:p>
        </p:txBody>
      </p:sp>
      <p:sp>
        <p:nvSpPr>
          <p:cNvPr name="TextBox 10" id="10"/>
          <p:cNvSpPr txBox="true"/>
          <p:nvPr/>
        </p:nvSpPr>
        <p:spPr>
          <a:xfrm rot="0">
            <a:off x="2262591" y="6514878"/>
            <a:ext cx="1329772" cy="514334"/>
          </a:xfrm>
          <a:prstGeom prst="rect">
            <a:avLst/>
          </a:prstGeom>
        </p:spPr>
        <p:txBody>
          <a:bodyPr anchor="t" rtlCol="false" tIns="0" lIns="0" bIns="0" rIns="0">
            <a:spAutoFit/>
          </a:bodyPr>
          <a:lstStyle/>
          <a:p>
            <a:pPr algn="l">
              <a:lnSpc>
                <a:spcPts val="4200"/>
              </a:lnSpc>
            </a:pPr>
            <a:r>
              <a:rPr lang="en-US" b="true" sz="3000">
                <a:solidFill>
                  <a:srgbClr val="373939"/>
                </a:solidFill>
                <a:latin typeface="Century Gothic Paneuropean Bold"/>
                <a:ea typeface="Century Gothic Paneuropean Bold"/>
                <a:cs typeface="Century Gothic Paneuropean Bold"/>
                <a:sym typeface="Century Gothic Paneuropean Bold"/>
                <a:hlinkClick r:id="rId6" action="ppaction://hlinksldjump"/>
              </a:rPr>
              <a:t>FONTS</a:t>
            </a:r>
          </a:p>
        </p:txBody>
      </p:sp>
      <p:sp>
        <p:nvSpPr>
          <p:cNvPr name="TextBox 11" id="11"/>
          <p:cNvSpPr txBox="true"/>
          <p:nvPr/>
        </p:nvSpPr>
        <p:spPr>
          <a:xfrm rot="0">
            <a:off x="10493245" y="6520705"/>
            <a:ext cx="2652944" cy="514334"/>
          </a:xfrm>
          <a:prstGeom prst="rect">
            <a:avLst/>
          </a:prstGeom>
        </p:spPr>
        <p:txBody>
          <a:bodyPr anchor="t" rtlCol="false" tIns="0" lIns="0" bIns="0" rIns="0">
            <a:spAutoFit/>
          </a:bodyPr>
          <a:lstStyle/>
          <a:p>
            <a:pPr algn="l">
              <a:lnSpc>
                <a:spcPts val="4200"/>
              </a:lnSpc>
            </a:pPr>
            <a:r>
              <a:rPr lang="en-US" b="true" sz="3000">
                <a:solidFill>
                  <a:srgbClr val="373939"/>
                </a:solidFill>
                <a:latin typeface="Century Gothic Paneuropean Bold"/>
                <a:ea typeface="Century Gothic Paneuropean Bold"/>
                <a:cs typeface="Century Gothic Paneuropean Bold"/>
                <a:sym typeface="Century Gothic Paneuropean Bold"/>
                <a:hlinkClick r:id="rId7" action="ppaction://hlinksldjump"/>
              </a:rPr>
              <a:t>SOCIAL MEDIA</a:t>
            </a:r>
          </a:p>
        </p:txBody>
      </p:sp>
      <p:sp>
        <p:nvSpPr>
          <p:cNvPr name="TextBox 12" id="12"/>
          <p:cNvSpPr txBox="true"/>
          <p:nvPr/>
        </p:nvSpPr>
        <p:spPr>
          <a:xfrm rot="0">
            <a:off x="10629648" y="7991141"/>
            <a:ext cx="3389065" cy="514334"/>
          </a:xfrm>
          <a:prstGeom prst="rect">
            <a:avLst/>
          </a:prstGeom>
        </p:spPr>
        <p:txBody>
          <a:bodyPr anchor="t" rtlCol="false" tIns="0" lIns="0" bIns="0" rIns="0">
            <a:spAutoFit/>
          </a:bodyPr>
          <a:lstStyle/>
          <a:p>
            <a:pPr algn="ctr">
              <a:lnSpc>
                <a:spcPts val="4200"/>
              </a:lnSpc>
            </a:pPr>
            <a:r>
              <a:rPr lang="en-US" b="true" sz="3000">
                <a:solidFill>
                  <a:srgbClr val="373939"/>
                </a:solidFill>
                <a:latin typeface="Century Gothic Paneuropean Bold"/>
                <a:ea typeface="Century Gothic Paneuropean Bold"/>
                <a:cs typeface="Century Gothic Paneuropean Bold"/>
                <a:sym typeface="Century Gothic Paneuropean Bold"/>
                <a:hlinkClick r:id="rId8" action="ppaction://hlinksldjump"/>
              </a:rPr>
              <a:t>EMAIL SIGNATURES</a:t>
            </a:r>
          </a:p>
        </p:txBody>
      </p:sp>
      <p:sp>
        <p:nvSpPr>
          <p:cNvPr name="TextBox 13" id="13"/>
          <p:cNvSpPr txBox="true"/>
          <p:nvPr/>
        </p:nvSpPr>
        <p:spPr>
          <a:xfrm rot="0">
            <a:off x="7441044" y="3584021"/>
            <a:ext cx="609743" cy="470519"/>
          </a:xfrm>
          <a:prstGeom prst="rect">
            <a:avLst/>
          </a:prstGeom>
        </p:spPr>
        <p:txBody>
          <a:bodyPr anchor="t" rtlCol="false" tIns="0" lIns="0" bIns="0" rIns="0">
            <a:spAutoFit/>
          </a:bodyPr>
          <a:lstStyle/>
          <a:p>
            <a:pPr algn="l">
              <a:lnSpc>
                <a:spcPts val="3870"/>
              </a:lnSpc>
            </a:pPr>
            <a:r>
              <a:rPr lang="en-US" sz="3000" spc="483">
                <a:solidFill>
                  <a:srgbClr val="373939"/>
                </a:solidFill>
                <a:latin typeface="Century Gothic Paneuropean Light"/>
                <a:ea typeface="Century Gothic Paneuropean Light"/>
                <a:cs typeface="Century Gothic Paneuropean Light"/>
                <a:sym typeface="Century Gothic Paneuropean Light"/>
              </a:rPr>
              <a:t>03</a:t>
            </a:r>
          </a:p>
        </p:txBody>
      </p:sp>
      <p:sp>
        <p:nvSpPr>
          <p:cNvPr name="TextBox 14" id="14"/>
          <p:cNvSpPr txBox="true"/>
          <p:nvPr/>
        </p:nvSpPr>
        <p:spPr>
          <a:xfrm rot="0">
            <a:off x="7441044" y="5067095"/>
            <a:ext cx="609743" cy="470519"/>
          </a:xfrm>
          <a:prstGeom prst="rect">
            <a:avLst/>
          </a:prstGeom>
        </p:spPr>
        <p:txBody>
          <a:bodyPr anchor="t" rtlCol="false" tIns="0" lIns="0" bIns="0" rIns="0">
            <a:spAutoFit/>
          </a:bodyPr>
          <a:lstStyle/>
          <a:p>
            <a:pPr algn="l">
              <a:lnSpc>
                <a:spcPts val="3870"/>
              </a:lnSpc>
            </a:pPr>
            <a:r>
              <a:rPr lang="en-US" sz="3000" spc="483">
                <a:solidFill>
                  <a:srgbClr val="373939"/>
                </a:solidFill>
                <a:latin typeface="Century Gothic Paneuropean Light"/>
                <a:ea typeface="Century Gothic Paneuropean Light"/>
                <a:cs typeface="Century Gothic Paneuropean Light"/>
                <a:sym typeface="Century Gothic Paneuropean Light"/>
              </a:rPr>
              <a:t>12</a:t>
            </a:r>
          </a:p>
        </p:txBody>
      </p:sp>
      <p:sp>
        <p:nvSpPr>
          <p:cNvPr name="TextBox 15" id="15"/>
          <p:cNvSpPr txBox="true"/>
          <p:nvPr/>
        </p:nvSpPr>
        <p:spPr>
          <a:xfrm rot="0">
            <a:off x="7441044" y="6543358"/>
            <a:ext cx="609743" cy="470519"/>
          </a:xfrm>
          <a:prstGeom prst="rect">
            <a:avLst/>
          </a:prstGeom>
        </p:spPr>
        <p:txBody>
          <a:bodyPr anchor="t" rtlCol="false" tIns="0" lIns="0" bIns="0" rIns="0">
            <a:spAutoFit/>
          </a:bodyPr>
          <a:lstStyle/>
          <a:p>
            <a:pPr algn="l">
              <a:lnSpc>
                <a:spcPts val="3870"/>
              </a:lnSpc>
            </a:pPr>
            <a:r>
              <a:rPr lang="en-US" sz="3000" spc="483">
                <a:solidFill>
                  <a:srgbClr val="373939"/>
                </a:solidFill>
                <a:latin typeface="Century Gothic Paneuropean Light"/>
                <a:ea typeface="Century Gothic Paneuropean Light"/>
                <a:cs typeface="Century Gothic Paneuropean Light"/>
                <a:sym typeface="Century Gothic Paneuropean Light"/>
              </a:rPr>
              <a:t>13</a:t>
            </a:r>
          </a:p>
        </p:txBody>
      </p:sp>
      <p:sp>
        <p:nvSpPr>
          <p:cNvPr name="TextBox 16" id="16"/>
          <p:cNvSpPr txBox="true"/>
          <p:nvPr/>
        </p:nvSpPr>
        <p:spPr>
          <a:xfrm rot="0">
            <a:off x="7441044" y="8019621"/>
            <a:ext cx="609743" cy="470519"/>
          </a:xfrm>
          <a:prstGeom prst="rect">
            <a:avLst/>
          </a:prstGeom>
        </p:spPr>
        <p:txBody>
          <a:bodyPr anchor="t" rtlCol="false" tIns="0" lIns="0" bIns="0" rIns="0">
            <a:spAutoFit/>
          </a:bodyPr>
          <a:lstStyle/>
          <a:p>
            <a:pPr algn="l">
              <a:lnSpc>
                <a:spcPts val="3870"/>
              </a:lnSpc>
            </a:pPr>
            <a:r>
              <a:rPr lang="en-US" sz="3000" spc="483">
                <a:solidFill>
                  <a:srgbClr val="373939"/>
                </a:solidFill>
                <a:latin typeface="Century Gothic Paneuropean Light"/>
                <a:ea typeface="Century Gothic Paneuropean Light"/>
                <a:cs typeface="Century Gothic Paneuropean Light"/>
                <a:sym typeface="Century Gothic Paneuropean Light"/>
              </a:rPr>
              <a:t>16</a:t>
            </a:r>
          </a:p>
        </p:txBody>
      </p:sp>
      <p:sp>
        <p:nvSpPr>
          <p:cNvPr name="TextBox 17" id="17"/>
          <p:cNvSpPr txBox="true"/>
          <p:nvPr/>
        </p:nvSpPr>
        <p:spPr>
          <a:xfrm rot="0">
            <a:off x="15348413" y="5078645"/>
            <a:ext cx="536689" cy="956277"/>
          </a:xfrm>
          <a:prstGeom prst="rect">
            <a:avLst/>
          </a:prstGeom>
        </p:spPr>
        <p:txBody>
          <a:bodyPr anchor="t" rtlCol="false" tIns="0" lIns="0" bIns="0" rIns="0">
            <a:spAutoFit/>
          </a:bodyPr>
          <a:lstStyle/>
          <a:p>
            <a:pPr algn="l">
              <a:lnSpc>
                <a:spcPts val="3870"/>
              </a:lnSpc>
            </a:pPr>
            <a:r>
              <a:rPr lang="en-US" sz="3000" spc="483">
                <a:solidFill>
                  <a:srgbClr val="373939"/>
                </a:solidFill>
                <a:latin typeface="Century Gothic Paneuropean Light"/>
                <a:ea typeface="Century Gothic Paneuropean Light"/>
                <a:cs typeface="Century Gothic Paneuropean Light"/>
                <a:sym typeface="Century Gothic Paneuropean Light"/>
              </a:rPr>
              <a:t>26</a:t>
            </a:r>
          </a:p>
        </p:txBody>
      </p:sp>
      <p:sp>
        <p:nvSpPr>
          <p:cNvPr name="TextBox 18" id="18"/>
          <p:cNvSpPr txBox="true"/>
          <p:nvPr/>
        </p:nvSpPr>
        <p:spPr>
          <a:xfrm rot="0">
            <a:off x="15348413" y="6558805"/>
            <a:ext cx="536689" cy="956277"/>
          </a:xfrm>
          <a:prstGeom prst="rect">
            <a:avLst/>
          </a:prstGeom>
        </p:spPr>
        <p:txBody>
          <a:bodyPr anchor="t" rtlCol="false" tIns="0" lIns="0" bIns="0" rIns="0">
            <a:spAutoFit/>
          </a:bodyPr>
          <a:lstStyle/>
          <a:p>
            <a:pPr algn="l">
              <a:lnSpc>
                <a:spcPts val="3870"/>
              </a:lnSpc>
            </a:pPr>
            <a:r>
              <a:rPr lang="en-US" sz="3000" spc="483">
                <a:solidFill>
                  <a:srgbClr val="373939"/>
                </a:solidFill>
                <a:latin typeface="Century Gothic Paneuropean Light"/>
                <a:ea typeface="Century Gothic Paneuropean Light"/>
                <a:cs typeface="Century Gothic Paneuropean Light"/>
                <a:sym typeface="Century Gothic Paneuropean Light"/>
              </a:rPr>
              <a:t>30</a:t>
            </a:r>
          </a:p>
        </p:txBody>
      </p:sp>
      <p:sp>
        <p:nvSpPr>
          <p:cNvPr name="TextBox 19" id="19"/>
          <p:cNvSpPr txBox="true"/>
          <p:nvPr/>
        </p:nvSpPr>
        <p:spPr>
          <a:xfrm rot="0">
            <a:off x="15348413" y="8032155"/>
            <a:ext cx="536689" cy="956277"/>
          </a:xfrm>
          <a:prstGeom prst="rect">
            <a:avLst/>
          </a:prstGeom>
        </p:spPr>
        <p:txBody>
          <a:bodyPr anchor="t" rtlCol="false" tIns="0" lIns="0" bIns="0" rIns="0">
            <a:spAutoFit/>
          </a:bodyPr>
          <a:lstStyle/>
          <a:p>
            <a:pPr algn="l">
              <a:lnSpc>
                <a:spcPts val="3870"/>
              </a:lnSpc>
            </a:pPr>
            <a:r>
              <a:rPr lang="en-US" sz="3000" spc="483">
                <a:solidFill>
                  <a:srgbClr val="373939"/>
                </a:solidFill>
                <a:latin typeface="Century Gothic Paneuropean Light"/>
                <a:ea typeface="Century Gothic Paneuropean Light"/>
                <a:cs typeface="Century Gothic Paneuropean Light"/>
                <a:sym typeface="Century Gothic Paneuropean Light"/>
              </a:rPr>
              <a:t>33</a:t>
            </a:r>
          </a:p>
        </p:txBody>
      </p:sp>
      <p:sp>
        <p:nvSpPr>
          <p:cNvPr name="TextBox 20" id="20"/>
          <p:cNvSpPr txBox="true"/>
          <p:nvPr/>
        </p:nvSpPr>
        <p:spPr>
          <a:xfrm rot="0">
            <a:off x="10490351" y="3545921"/>
            <a:ext cx="1212040" cy="514334"/>
          </a:xfrm>
          <a:prstGeom prst="rect">
            <a:avLst/>
          </a:prstGeom>
        </p:spPr>
        <p:txBody>
          <a:bodyPr anchor="t" rtlCol="false" tIns="0" lIns="0" bIns="0" rIns="0">
            <a:spAutoFit/>
          </a:bodyPr>
          <a:lstStyle/>
          <a:p>
            <a:pPr algn="ctr">
              <a:lnSpc>
                <a:spcPts val="4200"/>
              </a:lnSpc>
            </a:pPr>
            <a:r>
              <a:rPr lang="en-US" b="true" sz="3000">
                <a:solidFill>
                  <a:srgbClr val="373939"/>
                </a:solidFill>
                <a:latin typeface="Century Gothic Paneuropean Bold"/>
                <a:ea typeface="Century Gothic Paneuropean Bold"/>
                <a:cs typeface="Century Gothic Paneuropean Bold"/>
                <a:sym typeface="Century Gothic Paneuropean Bold"/>
                <a:hlinkClick r:id="rId9" action="ppaction://hlinksldjump"/>
              </a:rPr>
              <a:t>ICONS</a:t>
            </a:r>
          </a:p>
        </p:txBody>
      </p:sp>
      <p:sp>
        <p:nvSpPr>
          <p:cNvPr name="TextBox 21" id="21"/>
          <p:cNvSpPr txBox="true"/>
          <p:nvPr/>
        </p:nvSpPr>
        <p:spPr>
          <a:xfrm rot="0">
            <a:off x="15346904" y="3474985"/>
            <a:ext cx="536689" cy="956277"/>
          </a:xfrm>
          <a:prstGeom prst="rect">
            <a:avLst/>
          </a:prstGeom>
        </p:spPr>
        <p:txBody>
          <a:bodyPr anchor="t" rtlCol="false" tIns="0" lIns="0" bIns="0" rIns="0">
            <a:spAutoFit/>
          </a:bodyPr>
          <a:lstStyle/>
          <a:p>
            <a:pPr algn="l">
              <a:lnSpc>
                <a:spcPts val="3870"/>
              </a:lnSpc>
            </a:pPr>
            <a:r>
              <a:rPr lang="en-US" sz="3000" spc="483">
                <a:solidFill>
                  <a:srgbClr val="373939"/>
                </a:solidFill>
                <a:latin typeface="Century Gothic Paneuropean Light"/>
                <a:ea typeface="Century Gothic Paneuropean Light"/>
                <a:cs typeface="Century Gothic Paneuropean Light"/>
                <a:sym typeface="Century Gothic Paneuropean Light"/>
              </a:rPr>
              <a:t>24</a:t>
            </a:r>
          </a:p>
        </p:txBody>
      </p:sp>
      <p:sp>
        <p:nvSpPr>
          <p:cNvPr name="TextBox 22" id="22"/>
          <p:cNvSpPr txBox="true"/>
          <p:nvPr/>
        </p:nvSpPr>
        <p:spPr>
          <a:xfrm rot="0">
            <a:off x="2429439" y="9229725"/>
            <a:ext cx="13429123" cy="540253"/>
          </a:xfrm>
          <a:prstGeom prst="rect">
            <a:avLst/>
          </a:prstGeom>
        </p:spPr>
        <p:txBody>
          <a:bodyPr anchor="t" rtlCol="false" tIns="0" lIns="0" bIns="0" rIns="0">
            <a:spAutoFit/>
          </a:bodyPr>
          <a:lstStyle/>
          <a:p>
            <a:pPr algn="ctr">
              <a:lnSpc>
                <a:spcPts val="2239"/>
              </a:lnSpc>
            </a:pPr>
            <a:r>
              <a:rPr lang="en-US" sz="1599">
                <a:solidFill>
                  <a:srgbClr val="000000"/>
                </a:solidFill>
                <a:latin typeface="Montserrat"/>
                <a:ea typeface="Montserrat"/>
                <a:cs typeface="Montserrat"/>
                <a:sym typeface="Montserrat"/>
              </a:rPr>
              <a:t>Please note the Table of Contents is clickable to jump to each individual section. </a:t>
            </a:r>
          </a:p>
          <a:p>
            <a:pPr algn="ctr">
              <a:lnSpc>
                <a:spcPts val="2239"/>
              </a:lnSpc>
            </a:pPr>
            <a:r>
              <a:rPr lang="en-US" sz="1599">
                <a:solidFill>
                  <a:srgbClr val="000000"/>
                </a:solidFill>
                <a:latin typeface="Montserrat"/>
                <a:ea typeface="Montserrat"/>
                <a:cs typeface="Montserrat"/>
                <a:sym typeface="Montserrat"/>
              </a:rPr>
              <a:t>Click on the titles on each page to open the folder in the Team Marketing Files where these assets can be located. </a:t>
            </a:r>
          </a:p>
        </p:txBody>
      </p:sp>
    </p:spTree>
  </p:cSld>
  <p:clrMapOvr>
    <a:masterClrMapping/>
  </p:clrMapOvr>
</p:sld>
</file>

<file path=ppt/slides/slide2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9124950" y="5143500"/>
            <a:ext cx="10188610" cy="5143500"/>
            <a:chOff x="0" y="0"/>
            <a:chExt cx="2314764" cy="1168559"/>
          </a:xfrm>
        </p:grpSpPr>
        <p:sp>
          <p:nvSpPr>
            <p:cNvPr name="Freeform 3" id="3"/>
            <p:cNvSpPr/>
            <p:nvPr/>
          </p:nvSpPr>
          <p:spPr>
            <a:xfrm flipH="false" flipV="false" rot="0">
              <a:off x="0" y="0"/>
              <a:ext cx="2314764" cy="1168559"/>
            </a:xfrm>
            <a:custGeom>
              <a:avLst/>
              <a:gdLst/>
              <a:ahLst/>
              <a:cxnLst/>
              <a:rect r="r" b="b" t="t" l="l"/>
              <a:pathLst>
                <a:path h="1168559" w="2314764">
                  <a:moveTo>
                    <a:pt x="0" y="0"/>
                  </a:moveTo>
                  <a:lnTo>
                    <a:pt x="2314764" y="0"/>
                  </a:lnTo>
                  <a:lnTo>
                    <a:pt x="2314764" y="1168559"/>
                  </a:lnTo>
                  <a:lnTo>
                    <a:pt x="0" y="1168559"/>
                  </a:lnTo>
                  <a:close/>
                </a:path>
              </a:pathLst>
            </a:custGeom>
            <a:solidFill>
              <a:srgbClr val="373939"/>
            </a:solidFill>
          </p:spPr>
        </p:sp>
        <p:sp>
          <p:nvSpPr>
            <p:cNvPr name="TextBox 4" id="4"/>
            <p:cNvSpPr txBox="true"/>
            <p:nvPr/>
          </p:nvSpPr>
          <p:spPr>
            <a:xfrm>
              <a:off x="0" y="-9525"/>
              <a:ext cx="2314764" cy="1178084"/>
            </a:xfrm>
            <a:prstGeom prst="rect">
              <a:avLst/>
            </a:prstGeom>
          </p:spPr>
          <p:txBody>
            <a:bodyPr anchor="ctr" rtlCol="false" tIns="50800" lIns="50800" bIns="50800" rIns="50800"/>
            <a:lstStyle/>
            <a:p>
              <a:pPr algn="ctr">
                <a:lnSpc>
                  <a:spcPts val="2575"/>
                </a:lnSpc>
              </a:pPr>
            </a:p>
          </p:txBody>
        </p:sp>
      </p:grpSp>
      <p:grpSp>
        <p:nvGrpSpPr>
          <p:cNvPr name="Group 5" id="5"/>
          <p:cNvGrpSpPr/>
          <p:nvPr/>
        </p:nvGrpSpPr>
        <p:grpSpPr>
          <a:xfrm rot="0">
            <a:off x="0" y="5143500"/>
            <a:ext cx="9144000" cy="5143500"/>
            <a:chOff x="0" y="0"/>
            <a:chExt cx="2077438" cy="1168559"/>
          </a:xfrm>
        </p:grpSpPr>
        <p:sp>
          <p:nvSpPr>
            <p:cNvPr name="Freeform 6" id="6"/>
            <p:cNvSpPr/>
            <p:nvPr/>
          </p:nvSpPr>
          <p:spPr>
            <a:xfrm flipH="false" flipV="false" rot="0">
              <a:off x="0" y="0"/>
              <a:ext cx="2077438" cy="1168559"/>
            </a:xfrm>
            <a:custGeom>
              <a:avLst/>
              <a:gdLst/>
              <a:ahLst/>
              <a:cxnLst/>
              <a:rect r="r" b="b" t="t" l="l"/>
              <a:pathLst>
                <a:path h="1168559" w="2077438">
                  <a:moveTo>
                    <a:pt x="0" y="0"/>
                  </a:moveTo>
                  <a:lnTo>
                    <a:pt x="2077438" y="0"/>
                  </a:lnTo>
                  <a:lnTo>
                    <a:pt x="2077438" y="1168559"/>
                  </a:lnTo>
                  <a:lnTo>
                    <a:pt x="0" y="1168559"/>
                  </a:lnTo>
                  <a:close/>
                </a:path>
              </a:pathLst>
            </a:custGeom>
            <a:solidFill>
              <a:srgbClr val="FF9F24"/>
            </a:solidFill>
          </p:spPr>
        </p:sp>
        <p:sp>
          <p:nvSpPr>
            <p:cNvPr name="TextBox 7" id="7"/>
            <p:cNvSpPr txBox="true"/>
            <p:nvPr/>
          </p:nvSpPr>
          <p:spPr>
            <a:xfrm>
              <a:off x="0" y="-9525"/>
              <a:ext cx="2077438" cy="1178084"/>
            </a:xfrm>
            <a:prstGeom prst="rect">
              <a:avLst/>
            </a:prstGeom>
          </p:spPr>
          <p:txBody>
            <a:bodyPr anchor="ctr" rtlCol="false" tIns="50800" lIns="50800" bIns="50800" rIns="50800"/>
            <a:lstStyle/>
            <a:p>
              <a:pPr algn="ctr">
                <a:lnSpc>
                  <a:spcPts val="2575"/>
                </a:lnSpc>
              </a:pPr>
            </a:p>
          </p:txBody>
        </p:sp>
      </p:grpSp>
      <p:grpSp>
        <p:nvGrpSpPr>
          <p:cNvPr name="Group 8" id="8"/>
          <p:cNvGrpSpPr/>
          <p:nvPr/>
        </p:nvGrpSpPr>
        <p:grpSpPr>
          <a:xfrm rot="0">
            <a:off x="0" y="5133354"/>
            <a:ext cx="9144000" cy="5153646"/>
            <a:chOff x="0" y="0"/>
            <a:chExt cx="2878599" cy="1622406"/>
          </a:xfrm>
        </p:grpSpPr>
        <p:sp>
          <p:nvSpPr>
            <p:cNvPr name="Freeform 9" id="9"/>
            <p:cNvSpPr/>
            <p:nvPr/>
          </p:nvSpPr>
          <p:spPr>
            <a:xfrm flipH="false" flipV="false" rot="0">
              <a:off x="0" y="0"/>
              <a:ext cx="2878599" cy="1622406"/>
            </a:xfrm>
            <a:custGeom>
              <a:avLst/>
              <a:gdLst/>
              <a:ahLst/>
              <a:cxnLst/>
              <a:rect r="r" b="b" t="t" l="l"/>
              <a:pathLst>
                <a:path h="1622406" w="2878599">
                  <a:moveTo>
                    <a:pt x="0" y="0"/>
                  </a:moveTo>
                  <a:lnTo>
                    <a:pt x="2878599" y="0"/>
                  </a:lnTo>
                  <a:lnTo>
                    <a:pt x="2878599" y="1622406"/>
                  </a:lnTo>
                  <a:lnTo>
                    <a:pt x="0" y="1622406"/>
                  </a:lnTo>
                  <a:close/>
                </a:path>
              </a:pathLst>
            </a:custGeom>
            <a:solidFill>
              <a:srgbClr val="02637F"/>
            </a:solidFill>
            <a:ln cap="sq">
              <a:noFill/>
              <a:prstDash val="solid"/>
              <a:miter/>
            </a:ln>
          </p:spPr>
        </p:sp>
        <p:sp>
          <p:nvSpPr>
            <p:cNvPr name="TextBox 10" id="10"/>
            <p:cNvSpPr txBox="true"/>
            <p:nvPr/>
          </p:nvSpPr>
          <p:spPr>
            <a:xfrm>
              <a:off x="0" y="-19050"/>
              <a:ext cx="2878599" cy="1641456"/>
            </a:xfrm>
            <a:prstGeom prst="rect">
              <a:avLst/>
            </a:prstGeom>
          </p:spPr>
          <p:txBody>
            <a:bodyPr anchor="ctr" rtlCol="false" tIns="50800" lIns="50800" bIns="50800" rIns="50800"/>
            <a:lstStyle/>
            <a:p>
              <a:pPr algn="ctr" marL="0" indent="0" lvl="0">
                <a:lnSpc>
                  <a:spcPts val="3091"/>
                </a:lnSpc>
                <a:spcBef>
                  <a:spcPct val="0"/>
                </a:spcBef>
              </a:pPr>
            </a:p>
          </p:txBody>
        </p:sp>
      </p:grpSp>
      <p:sp>
        <p:nvSpPr>
          <p:cNvPr name="TextBox 11" id="11"/>
          <p:cNvSpPr txBox="true"/>
          <p:nvPr/>
        </p:nvSpPr>
        <p:spPr>
          <a:xfrm rot="0">
            <a:off x="1028700" y="3184800"/>
            <a:ext cx="11924776" cy="1595765"/>
          </a:xfrm>
          <a:prstGeom prst="rect">
            <a:avLst/>
          </a:prstGeom>
        </p:spPr>
        <p:txBody>
          <a:bodyPr anchor="t" rtlCol="false" tIns="0" lIns="0" bIns="0" rIns="0">
            <a:spAutoFit/>
          </a:bodyPr>
          <a:lstStyle/>
          <a:p>
            <a:pPr algn="l">
              <a:lnSpc>
                <a:spcPts val="6138"/>
              </a:lnSpc>
            </a:pPr>
            <a:r>
              <a:rPr lang="en-US" sz="6461" b="true">
                <a:solidFill>
                  <a:srgbClr val="373939"/>
                </a:solidFill>
                <a:latin typeface="Century Gothic Paneuropean Bold"/>
                <a:ea typeface="Century Gothic Paneuropean Bold"/>
                <a:cs typeface="Century Gothic Paneuropean Bold"/>
                <a:sym typeface="Century Gothic Paneuropean Bold"/>
              </a:rPr>
              <a:t>The Importance Of Copy &amp; Logo Usage With Contrast</a:t>
            </a:r>
          </a:p>
        </p:txBody>
      </p:sp>
      <p:sp>
        <p:nvSpPr>
          <p:cNvPr name="TextBox 12" id="12"/>
          <p:cNvSpPr txBox="true"/>
          <p:nvPr/>
        </p:nvSpPr>
        <p:spPr>
          <a:xfrm rot="0">
            <a:off x="9932939" y="5627481"/>
            <a:ext cx="7591282" cy="3790950"/>
          </a:xfrm>
          <a:prstGeom prst="rect">
            <a:avLst/>
          </a:prstGeom>
        </p:spPr>
        <p:txBody>
          <a:bodyPr anchor="t" rtlCol="false" tIns="0" lIns="0" bIns="0" rIns="0">
            <a:spAutoFit/>
          </a:bodyPr>
          <a:lstStyle/>
          <a:p>
            <a:pPr algn="l">
              <a:lnSpc>
                <a:spcPts val="3000"/>
              </a:lnSpc>
            </a:pPr>
            <a:r>
              <a:rPr lang="en-US" sz="2000">
                <a:solidFill>
                  <a:srgbClr val="FFFFFF"/>
                </a:solidFill>
                <a:latin typeface="Century Gothic Paneuropean"/>
                <a:ea typeface="Century Gothic Paneuropean"/>
                <a:cs typeface="Century Gothic Paneuropean"/>
                <a:sym typeface="Century Gothic Paneuropean"/>
              </a:rPr>
              <a:t>It’s important for all of our readers to be able to easily read the content we share. In order to remain accessible to all audience members, it’s very important to utilize the principle of contrast. </a:t>
            </a:r>
          </a:p>
          <a:p>
            <a:pPr algn="l">
              <a:lnSpc>
                <a:spcPts val="3000"/>
              </a:lnSpc>
            </a:pPr>
          </a:p>
          <a:p>
            <a:pPr algn="l">
              <a:lnSpc>
                <a:spcPts val="3000"/>
              </a:lnSpc>
            </a:pPr>
            <a:r>
              <a:rPr lang="en-US" sz="2000">
                <a:solidFill>
                  <a:srgbClr val="FFFFFF"/>
                </a:solidFill>
                <a:latin typeface="Century Gothic Paneuropean"/>
                <a:ea typeface="Century Gothic Paneuropean"/>
                <a:cs typeface="Century Gothic Paneuropean"/>
                <a:sym typeface="Century Gothic Paneuropean"/>
              </a:rPr>
              <a:t>By providing a clear contrast between the background and text colors, we can ensure our content is legible for our readers. Take note of the examples in the following pages to see best practices for using our logos on different background colors. </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910613" cy="3488674"/>
            <a:chOff x="0" y="0"/>
            <a:chExt cx="2314764" cy="1168559"/>
          </a:xfrm>
        </p:grpSpPr>
        <p:sp>
          <p:nvSpPr>
            <p:cNvPr name="Freeform 3" id="3"/>
            <p:cNvSpPr/>
            <p:nvPr/>
          </p:nvSpPr>
          <p:spPr>
            <a:xfrm flipH="false" flipV="false" rot="0">
              <a:off x="0" y="0"/>
              <a:ext cx="2314764" cy="1168559"/>
            </a:xfrm>
            <a:custGeom>
              <a:avLst/>
              <a:gdLst/>
              <a:ahLst/>
              <a:cxnLst/>
              <a:rect r="r" b="b" t="t" l="l"/>
              <a:pathLst>
                <a:path h="1168559" w="2314764">
                  <a:moveTo>
                    <a:pt x="0" y="0"/>
                  </a:moveTo>
                  <a:lnTo>
                    <a:pt x="2314764" y="0"/>
                  </a:lnTo>
                  <a:lnTo>
                    <a:pt x="2314764" y="1168559"/>
                  </a:lnTo>
                  <a:lnTo>
                    <a:pt x="0" y="1168559"/>
                  </a:lnTo>
                  <a:close/>
                </a:path>
              </a:pathLst>
            </a:custGeom>
            <a:solidFill>
              <a:srgbClr val="009ECC"/>
            </a:solidFill>
          </p:spPr>
        </p:sp>
        <p:sp>
          <p:nvSpPr>
            <p:cNvPr name="TextBox 4" id="4"/>
            <p:cNvSpPr txBox="true"/>
            <p:nvPr/>
          </p:nvSpPr>
          <p:spPr>
            <a:xfrm>
              <a:off x="0" y="-9525"/>
              <a:ext cx="2314764" cy="1178084"/>
            </a:xfrm>
            <a:prstGeom prst="rect">
              <a:avLst/>
            </a:prstGeom>
          </p:spPr>
          <p:txBody>
            <a:bodyPr anchor="ctr" rtlCol="false" tIns="50800" lIns="50800" bIns="50800" rIns="50800"/>
            <a:lstStyle/>
            <a:p>
              <a:pPr algn="ctr">
                <a:lnSpc>
                  <a:spcPts val="2575"/>
                </a:lnSpc>
              </a:pPr>
            </a:p>
          </p:txBody>
        </p:sp>
      </p:grpSp>
      <p:grpSp>
        <p:nvGrpSpPr>
          <p:cNvPr name="Group 5" id="5"/>
          <p:cNvGrpSpPr/>
          <p:nvPr/>
        </p:nvGrpSpPr>
        <p:grpSpPr>
          <a:xfrm rot="0">
            <a:off x="0" y="3488674"/>
            <a:ext cx="6202087" cy="3488674"/>
            <a:chOff x="0" y="0"/>
            <a:chExt cx="2077438" cy="1168559"/>
          </a:xfrm>
        </p:grpSpPr>
        <p:sp>
          <p:nvSpPr>
            <p:cNvPr name="Freeform 6" id="6"/>
            <p:cNvSpPr/>
            <p:nvPr/>
          </p:nvSpPr>
          <p:spPr>
            <a:xfrm flipH="false" flipV="false" rot="0">
              <a:off x="0" y="0"/>
              <a:ext cx="2077438" cy="1168559"/>
            </a:xfrm>
            <a:custGeom>
              <a:avLst/>
              <a:gdLst/>
              <a:ahLst/>
              <a:cxnLst/>
              <a:rect r="r" b="b" t="t" l="l"/>
              <a:pathLst>
                <a:path h="1168559" w="2077438">
                  <a:moveTo>
                    <a:pt x="0" y="0"/>
                  </a:moveTo>
                  <a:lnTo>
                    <a:pt x="2077438" y="0"/>
                  </a:lnTo>
                  <a:lnTo>
                    <a:pt x="2077438" y="1168559"/>
                  </a:lnTo>
                  <a:lnTo>
                    <a:pt x="0" y="1168559"/>
                  </a:lnTo>
                  <a:close/>
                </a:path>
              </a:pathLst>
            </a:custGeom>
            <a:solidFill>
              <a:srgbClr val="FF9F24"/>
            </a:solidFill>
          </p:spPr>
        </p:sp>
        <p:sp>
          <p:nvSpPr>
            <p:cNvPr name="TextBox 7" id="7"/>
            <p:cNvSpPr txBox="true"/>
            <p:nvPr/>
          </p:nvSpPr>
          <p:spPr>
            <a:xfrm>
              <a:off x="0" y="-9525"/>
              <a:ext cx="2077438" cy="1178084"/>
            </a:xfrm>
            <a:prstGeom prst="rect">
              <a:avLst/>
            </a:prstGeom>
          </p:spPr>
          <p:txBody>
            <a:bodyPr anchor="ctr" rtlCol="false" tIns="50800" lIns="50800" bIns="50800" rIns="50800"/>
            <a:lstStyle/>
            <a:p>
              <a:pPr algn="ctr">
                <a:lnSpc>
                  <a:spcPts val="2575"/>
                </a:lnSpc>
              </a:pPr>
            </a:p>
          </p:txBody>
        </p:sp>
      </p:grpSp>
      <p:grpSp>
        <p:nvGrpSpPr>
          <p:cNvPr name="Group 8" id="8"/>
          <p:cNvGrpSpPr/>
          <p:nvPr/>
        </p:nvGrpSpPr>
        <p:grpSpPr>
          <a:xfrm rot="0">
            <a:off x="6202087" y="0"/>
            <a:ext cx="6202087" cy="3488674"/>
            <a:chOff x="0" y="0"/>
            <a:chExt cx="2878599" cy="1619212"/>
          </a:xfrm>
        </p:grpSpPr>
        <p:sp>
          <p:nvSpPr>
            <p:cNvPr name="Freeform 9" id="9"/>
            <p:cNvSpPr/>
            <p:nvPr/>
          </p:nvSpPr>
          <p:spPr>
            <a:xfrm flipH="false" flipV="false" rot="0">
              <a:off x="0" y="0"/>
              <a:ext cx="2878599" cy="1619212"/>
            </a:xfrm>
            <a:custGeom>
              <a:avLst/>
              <a:gdLst/>
              <a:ahLst/>
              <a:cxnLst/>
              <a:rect r="r" b="b" t="t" l="l"/>
              <a:pathLst>
                <a:path h="1619212" w="2878599">
                  <a:moveTo>
                    <a:pt x="0" y="0"/>
                  </a:moveTo>
                  <a:lnTo>
                    <a:pt x="2878599" y="0"/>
                  </a:lnTo>
                  <a:lnTo>
                    <a:pt x="2878599" y="1619212"/>
                  </a:lnTo>
                  <a:lnTo>
                    <a:pt x="0" y="1619212"/>
                  </a:lnTo>
                  <a:close/>
                </a:path>
              </a:pathLst>
            </a:custGeom>
            <a:solidFill>
              <a:srgbClr val="090909"/>
            </a:solidFill>
            <a:ln cap="sq">
              <a:noFill/>
              <a:prstDash val="solid"/>
              <a:miter/>
            </a:ln>
          </p:spPr>
        </p:sp>
        <p:sp>
          <p:nvSpPr>
            <p:cNvPr name="TextBox 10" id="10"/>
            <p:cNvSpPr txBox="true"/>
            <p:nvPr/>
          </p:nvSpPr>
          <p:spPr>
            <a:xfrm>
              <a:off x="0" y="-19050"/>
              <a:ext cx="2878599" cy="1638262"/>
            </a:xfrm>
            <a:prstGeom prst="rect">
              <a:avLst/>
            </a:prstGeom>
          </p:spPr>
          <p:txBody>
            <a:bodyPr anchor="ctr" rtlCol="false" tIns="50800" lIns="50800" bIns="50800" rIns="50800"/>
            <a:lstStyle/>
            <a:p>
              <a:pPr algn="ctr" marL="0" indent="0" lvl="0">
                <a:lnSpc>
                  <a:spcPts val="3091"/>
                </a:lnSpc>
                <a:spcBef>
                  <a:spcPct val="0"/>
                </a:spcBef>
              </a:pPr>
            </a:p>
          </p:txBody>
        </p:sp>
      </p:grpSp>
      <p:grpSp>
        <p:nvGrpSpPr>
          <p:cNvPr name="Group 11" id="11"/>
          <p:cNvGrpSpPr/>
          <p:nvPr/>
        </p:nvGrpSpPr>
        <p:grpSpPr>
          <a:xfrm rot="0">
            <a:off x="0" y="3481792"/>
            <a:ext cx="6202087" cy="3495556"/>
            <a:chOff x="0" y="0"/>
            <a:chExt cx="2878599" cy="1622406"/>
          </a:xfrm>
        </p:grpSpPr>
        <p:sp>
          <p:nvSpPr>
            <p:cNvPr name="Freeform 12" id="12"/>
            <p:cNvSpPr/>
            <p:nvPr/>
          </p:nvSpPr>
          <p:spPr>
            <a:xfrm flipH="false" flipV="false" rot="0">
              <a:off x="0" y="0"/>
              <a:ext cx="2878599" cy="1622406"/>
            </a:xfrm>
            <a:custGeom>
              <a:avLst/>
              <a:gdLst/>
              <a:ahLst/>
              <a:cxnLst/>
              <a:rect r="r" b="b" t="t" l="l"/>
              <a:pathLst>
                <a:path h="1622406" w="2878599">
                  <a:moveTo>
                    <a:pt x="0" y="0"/>
                  </a:moveTo>
                  <a:lnTo>
                    <a:pt x="2878599" y="0"/>
                  </a:lnTo>
                  <a:lnTo>
                    <a:pt x="2878599" y="1622406"/>
                  </a:lnTo>
                  <a:lnTo>
                    <a:pt x="0" y="1622406"/>
                  </a:lnTo>
                  <a:close/>
                </a:path>
              </a:pathLst>
            </a:custGeom>
            <a:solidFill>
              <a:srgbClr val="02637F"/>
            </a:solidFill>
            <a:ln cap="sq">
              <a:noFill/>
              <a:prstDash val="solid"/>
              <a:miter/>
            </a:ln>
          </p:spPr>
        </p:sp>
        <p:sp>
          <p:nvSpPr>
            <p:cNvPr name="TextBox 13" id="13"/>
            <p:cNvSpPr txBox="true"/>
            <p:nvPr/>
          </p:nvSpPr>
          <p:spPr>
            <a:xfrm>
              <a:off x="0" y="-19050"/>
              <a:ext cx="2878599" cy="1641456"/>
            </a:xfrm>
            <a:prstGeom prst="rect">
              <a:avLst/>
            </a:prstGeom>
          </p:spPr>
          <p:txBody>
            <a:bodyPr anchor="ctr" rtlCol="false" tIns="50800" lIns="50800" bIns="50800" rIns="50800"/>
            <a:lstStyle/>
            <a:p>
              <a:pPr algn="ctr" marL="0" indent="0" lvl="0">
                <a:lnSpc>
                  <a:spcPts val="3091"/>
                </a:lnSpc>
                <a:spcBef>
                  <a:spcPct val="0"/>
                </a:spcBef>
              </a:pPr>
            </a:p>
          </p:txBody>
        </p:sp>
      </p:grpSp>
      <p:grpSp>
        <p:nvGrpSpPr>
          <p:cNvPr name="Group 14" id="14"/>
          <p:cNvGrpSpPr/>
          <p:nvPr/>
        </p:nvGrpSpPr>
        <p:grpSpPr>
          <a:xfrm rot="0">
            <a:off x="1194568" y="1082146"/>
            <a:ext cx="3812951" cy="1324381"/>
            <a:chOff x="0" y="0"/>
            <a:chExt cx="5083935" cy="1765841"/>
          </a:xfrm>
        </p:grpSpPr>
        <p:sp>
          <p:nvSpPr>
            <p:cNvPr name="TextBox 15" id="15"/>
            <p:cNvSpPr txBox="true"/>
            <p:nvPr/>
          </p:nvSpPr>
          <p:spPr>
            <a:xfrm rot="0">
              <a:off x="0" y="1439002"/>
              <a:ext cx="5083935" cy="326840"/>
            </a:xfrm>
            <a:prstGeom prst="rect">
              <a:avLst/>
            </a:prstGeom>
          </p:spPr>
          <p:txBody>
            <a:bodyPr anchor="t" rtlCol="false" tIns="0" lIns="0" bIns="0" rIns="0">
              <a:spAutoFit/>
            </a:bodyPr>
            <a:lstStyle/>
            <a:p>
              <a:pPr algn="ctr">
                <a:lnSpc>
                  <a:spcPts val="2135"/>
                </a:lnSpc>
              </a:pPr>
              <a:r>
                <a:rPr lang="en-US" b="true" sz="1525" spc="472">
                  <a:solidFill>
                    <a:srgbClr val="FFFFFF"/>
                  </a:solidFill>
                  <a:latin typeface="Century Gothic Paneuropean Bold"/>
                  <a:ea typeface="Century Gothic Paneuropean Bold"/>
                  <a:cs typeface="Century Gothic Paneuropean Bold"/>
                  <a:sym typeface="Century Gothic Paneuropean Bold"/>
                </a:rPr>
                <a:t>ENABLING</a:t>
              </a:r>
              <a:r>
                <a:rPr lang="en-US" sz="1525" spc="472">
                  <a:solidFill>
                    <a:srgbClr val="FFFFFF"/>
                  </a:solidFill>
                  <a:latin typeface="Century Gothic Paneuropean Light"/>
                  <a:ea typeface="Century Gothic Paneuropean Light"/>
                  <a:cs typeface="Century Gothic Paneuropean Light"/>
                  <a:sym typeface="Century Gothic Paneuropean Light"/>
                </a:rPr>
                <a:t> TECHNOLOGIES</a:t>
              </a:r>
            </a:p>
          </p:txBody>
        </p:sp>
        <p:sp>
          <p:nvSpPr>
            <p:cNvPr name="Freeform 16" id="16"/>
            <p:cNvSpPr/>
            <p:nvPr/>
          </p:nvSpPr>
          <p:spPr>
            <a:xfrm flipH="false" flipV="false" rot="0">
              <a:off x="0" y="0"/>
              <a:ext cx="5083935" cy="1321823"/>
            </a:xfrm>
            <a:custGeom>
              <a:avLst/>
              <a:gdLst/>
              <a:ahLst/>
              <a:cxnLst/>
              <a:rect r="r" b="b" t="t" l="l"/>
              <a:pathLst>
                <a:path h="1321823" w="5083935">
                  <a:moveTo>
                    <a:pt x="0" y="0"/>
                  </a:moveTo>
                  <a:lnTo>
                    <a:pt x="5083935" y="0"/>
                  </a:lnTo>
                  <a:lnTo>
                    <a:pt x="5083935" y="1321823"/>
                  </a:lnTo>
                  <a:lnTo>
                    <a:pt x="0" y="1321823"/>
                  </a:lnTo>
                  <a:lnTo>
                    <a:pt x="0" y="0"/>
                  </a:lnTo>
                  <a:close/>
                </a:path>
              </a:pathLst>
            </a:custGeom>
            <a:blipFill>
              <a:blip r:embed="rId2"/>
              <a:stretch>
                <a:fillRect l="0" t="0" r="0" b="0"/>
              </a:stretch>
            </a:blipFill>
          </p:spPr>
        </p:sp>
      </p:grpSp>
      <p:grpSp>
        <p:nvGrpSpPr>
          <p:cNvPr name="Group 17" id="17"/>
          <p:cNvGrpSpPr/>
          <p:nvPr/>
        </p:nvGrpSpPr>
        <p:grpSpPr>
          <a:xfrm rot="0">
            <a:off x="7428267" y="1028700"/>
            <a:ext cx="3812951" cy="1324381"/>
            <a:chOff x="0" y="0"/>
            <a:chExt cx="5083935" cy="1765841"/>
          </a:xfrm>
        </p:grpSpPr>
        <p:sp>
          <p:nvSpPr>
            <p:cNvPr name="TextBox 18" id="18"/>
            <p:cNvSpPr txBox="true"/>
            <p:nvPr/>
          </p:nvSpPr>
          <p:spPr>
            <a:xfrm rot="0">
              <a:off x="0" y="1439002"/>
              <a:ext cx="5083935" cy="326840"/>
            </a:xfrm>
            <a:prstGeom prst="rect">
              <a:avLst/>
            </a:prstGeom>
          </p:spPr>
          <p:txBody>
            <a:bodyPr anchor="t" rtlCol="false" tIns="0" lIns="0" bIns="0" rIns="0">
              <a:spAutoFit/>
            </a:bodyPr>
            <a:lstStyle/>
            <a:p>
              <a:pPr algn="ctr">
                <a:lnSpc>
                  <a:spcPts val="2135"/>
                </a:lnSpc>
              </a:pPr>
              <a:r>
                <a:rPr lang="en-US" b="true" sz="1525" spc="472">
                  <a:solidFill>
                    <a:srgbClr val="FFFFFF"/>
                  </a:solidFill>
                  <a:latin typeface="Century Gothic Paneuropean Bold"/>
                  <a:ea typeface="Century Gothic Paneuropean Bold"/>
                  <a:cs typeface="Century Gothic Paneuropean Bold"/>
                  <a:sym typeface="Century Gothic Paneuropean Bold"/>
                </a:rPr>
                <a:t>ENABLING</a:t>
              </a:r>
              <a:r>
                <a:rPr lang="en-US" sz="1525" spc="472">
                  <a:solidFill>
                    <a:srgbClr val="FFFFFF"/>
                  </a:solidFill>
                  <a:latin typeface="Century Gothic Paneuropean Light"/>
                  <a:ea typeface="Century Gothic Paneuropean Light"/>
                  <a:cs typeface="Century Gothic Paneuropean Light"/>
                  <a:sym typeface="Century Gothic Paneuropean Light"/>
                </a:rPr>
                <a:t> TECHNOLOGIES</a:t>
              </a:r>
            </a:p>
          </p:txBody>
        </p:sp>
        <p:sp>
          <p:nvSpPr>
            <p:cNvPr name="Freeform 19" id="19"/>
            <p:cNvSpPr/>
            <p:nvPr/>
          </p:nvSpPr>
          <p:spPr>
            <a:xfrm flipH="false" flipV="false" rot="0">
              <a:off x="0" y="0"/>
              <a:ext cx="5083935" cy="1321823"/>
            </a:xfrm>
            <a:custGeom>
              <a:avLst/>
              <a:gdLst/>
              <a:ahLst/>
              <a:cxnLst/>
              <a:rect r="r" b="b" t="t" l="l"/>
              <a:pathLst>
                <a:path h="1321823" w="5083935">
                  <a:moveTo>
                    <a:pt x="0" y="0"/>
                  </a:moveTo>
                  <a:lnTo>
                    <a:pt x="5083935" y="0"/>
                  </a:lnTo>
                  <a:lnTo>
                    <a:pt x="5083935" y="1321823"/>
                  </a:lnTo>
                  <a:lnTo>
                    <a:pt x="0" y="1321823"/>
                  </a:lnTo>
                  <a:lnTo>
                    <a:pt x="0" y="0"/>
                  </a:lnTo>
                  <a:close/>
                </a:path>
              </a:pathLst>
            </a:custGeom>
            <a:blipFill>
              <a:blip r:embed="rId2"/>
              <a:stretch>
                <a:fillRect l="0" t="0" r="0" b="0"/>
              </a:stretch>
            </a:blipFill>
          </p:spPr>
        </p:sp>
      </p:grpSp>
      <p:grpSp>
        <p:nvGrpSpPr>
          <p:cNvPr name="Group 20" id="20"/>
          <p:cNvGrpSpPr/>
          <p:nvPr/>
        </p:nvGrpSpPr>
        <p:grpSpPr>
          <a:xfrm rot="0">
            <a:off x="1194568" y="4570820"/>
            <a:ext cx="3812951" cy="1324381"/>
            <a:chOff x="0" y="0"/>
            <a:chExt cx="5083935" cy="1765841"/>
          </a:xfrm>
        </p:grpSpPr>
        <p:sp>
          <p:nvSpPr>
            <p:cNvPr name="TextBox 21" id="21"/>
            <p:cNvSpPr txBox="true"/>
            <p:nvPr/>
          </p:nvSpPr>
          <p:spPr>
            <a:xfrm rot="0">
              <a:off x="0" y="1439002"/>
              <a:ext cx="5083935" cy="326840"/>
            </a:xfrm>
            <a:prstGeom prst="rect">
              <a:avLst/>
            </a:prstGeom>
          </p:spPr>
          <p:txBody>
            <a:bodyPr anchor="t" rtlCol="false" tIns="0" lIns="0" bIns="0" rIns="0">
              <a:spAutoFit/>
            </a:bodyPr>
            <a:lstStyle/>
            <a:p>
              <a:pPr algn="ctr">
                <a:lnSpc>
                  <a:spcPts val="2135"/>
                </a:lnSpc>
              </a:pPr>
              <a:r>
                <a:rPr lang="en-US" b="true" sz="1525" spc="472">
                  <a:solidFill>
                    <a:srgbClr val="FFFFFF"/>
                  </a:solidFill>
                  <a:latin typeface="Century Gothic Paneuropean Bold"/>
                  <a:ea typeface="Century Gothic Paneuropean Bold"/>
                  <a:cs typeface="Century Gothic Paneuropean Bold"/>
                  <a:sym typeface="Century Gothic Paneuropean Bold"/>
                </a:rPr>
                <a:t>ENABLING</a:t>
              </a:r>
              <a:r>
                <a:rPr lang="en-US" sz="1525" spc="472">
                  <a:solidFill>
                    <a:srgbClr val="FFFFFF"/>
                  </a:solidFill>
                  <a:latin typeface="Century Gothic Paneuropean Light"/>
                  <a:ea typeface="Century Gothic Paneuropean Light"/>
                  <a:cs typeface="Century Gothic Paneuropean Light"/>
                  <a:sym typeface="Century Gothic Paneuropean Light"/>
                </a:rPr>
                <a:t> TECHNOLOGIES</a:t>
              </a:r>
            </a:p>
          </p:txBody>
        </p:sp>
        <p:sp>
          <p:nvSpPr>
            <p:cNvPr name="Freeform 22" id="22"/>
            <p:cNvSpPr/>
            <p:nvPr/>
          </p:nvSpPr>
          <p:spPr>
            <a:xfrm flipH="false" flipV="false" rot="0">
              <a:off x="0" y="0"/>
              <a:ext cx="5083935" cy="1321823"/>
            </a:xfrm>
            <a:custGeom>
              <a:avLst/>
              <a:gdLst/>
              <a:ahLst/>
              <a:cxnLst/>
              <a:rect r="r" b="b" t="t" l="l"/>
              <a:pathLst>
                <a:path h="1321823" w="5083935">
                  <a:moveTo>
                    <a:pt x="0" y="0"/>
                  </a:moveTo>
                  <a:lnTo>
                    <a:pt x="5083935" y="0"/>
                  </a:lnTo>
                  <a:lnTo>
                    <a:pt x="5083935" y="1321823"/>
                  </a:lnTo>
                  <a:lnTo>
                    <a:pt x="0" y="1321823"/>
                  </a:lnTo>
                  <a:lnTo>
                    <a:pt x="0" y="0"/>
                  </a:lnTo>
                  <a:close/>
                </a:path>
              </a:pathLst>
            </a:custGeom>
            <a:blipFill>
              <a:blip r:embed="rId2"/>
              <a:stretch>
                <a:fillRect l="0" t="0" r="0" b="0"/>
              </a:stretch>
            </a:blipFill>
          </p:spPr>
        </p:sp>
      </p:grpSp>
      <p:grpSp>
        <p:nvGrpSpPr>
          <p:cNvPr name="Group 23" id="23"/>
          <p:cNvGrpSpPr/>
          <p:nvPr/>
        </p:nvGrpSpPr>
        <p:grpSpPr>
          <a:xfrm rot="0">
            <a:off x="7428267" y="4572238"/>
            <a:ext cx="3844563" cy="1340990"/>
            <a:chOff x="0" y="0"/>
            <a:chExt cx="5126084" cy="1787986"/>
          </a:xfrm>
        </p:grpSpPr>
        <p:sp>
          <p:nvSpPr>
            <p:cNvPr name="Freeform 24" id="24"/>
            <p:cNvSpPr/>
            <p:nvPr/>
          </p:nvSpPr>
          <p:spPr>
            <a:xfrm flipH="false" flipV="false" rot="0">
              <a:off x="0" y="0"/>
              <a:ext cx="5126084" cy="1354918"/>
            </a:xfrm>
            <a:custGeom>
              <a:avLst/>
              <a:gdLst/>
              <a:ahLst/>
              <a:cxnLst/>
              <a:rect r="r" b="b" t="t" l="l"/>
              <a:pathLst>
                <a:path h="1354918" w="5126084">
                  <a:moveTo>
                    <a:pt x="0" y="0"/>
                  </a:moveTo>
                  <a:lnTo>
                    <a:pt x="5126084" y="0"/>
                  </a:lnTo>
                  <a:lnTo>
                    <a:pt x="5126084" y="1354918"/>
                  </a:lnTo>
                  <a:lnTo>
                    <a:pt x="0" y="1354918"/>
                  </a:lnTo>
                  <a:lnTo>
                    <a:pt x="0" y="0"/>
                  </a:lnTo>
                  <a:close/>
                </a:path>
              </a:pathLst>
            </a:custGeom>
            <a:blipFill>
              <a:blip r:embed="rId3"/>
              <a:stretch>
                <a:fillRect l="-1141" t="-7884" r="-919" b="-55448"/>
              </a:stretch>
            </a:blipFill>
          </p:spPr>
        </p:sp>
        <p:sp>
          <p:nvSpPr>
            <p:cNvPr name="TextBox 25" id="25"/>
            <p:cNvSpPr txBox="true"/>
            <p:nvPr/>
          </p:nvSpPr>
          <p:spPr>
            <a:xfrm rot="0">
              <a:off x="0" y="1458674"/>
              <a:ext cx="5126084" cy="329313"/>
            </a:xfrm>
            <a:prstGeom prst="rect">
              <a:avLst/>
            </a:prstGeom>
          </p:spPr>
          <p:txBody>
            <a:bodyPr anchor="t" rtlCol="false" tIns="0" lIns="0" bIns="0" rIns="0">
              <a:spAutoFit/>
            </a:bodyPr>
            <a:lstStyle/>
            <a:p>
              <a:pPr algn="ctr">
                <a:lnSpc>
                  <a:spcPts val="2152"/>
                </a:lnSpc>
              </a:pPr>
              <a:r>
                <a:rPr lang="en-US" b="true" sz="1537" spc="476">
                  <a:solidFill>
                    <a:srgbClr val="000000"/>
                  </a:solidFill>
                  <a:latin typeface="Century Gothic Paneuropean Bold"/>
                  <a:ea typeface="Century Gothic Paneuropean Bold"/>
                  <a:cs typeface="Century Gothic Paneuropean Bold"/>
                  <a:sym typeface="Century Gothic Paneuropean Bold"/>
                </a:rPr>
                <a:t>ENABLING</a:t>
              </a:r>
              <a:r>
                <a:rPr lang="en-US" sz="1537" spc="476">
                  <a:solidFill>
                    <a:srgbClr val="000000"/>
                  </a:solidFill>
                  <a:latin typeface="Century Gothic Paneuropean Light"/>
                  <a:ea typeface="Century Gothic Paneuropean Light"/>
                  <a:cs typeface="Century Gothic Paneuropean Light"/>
                  <a:sym typeface="Century Gothic Paneuropean Light"/>
                </a:rPr>
                <a:t> TECHNOLOGIES</a:t>
              </a:r>
            </a:p>
          </p:txBody>
        </p:sp>
      </p:grpSp>
      <p:grpSp>
        <p:nvGrpSpPr>
          <p:cNvPr name="Group 26" id="26"/>
          <p:cNvGrpSpPr/>
          <p:nvPr/>
        </p:nvGrpSpPr>
        <p:grpSpPr>
          <a:xfrm rot="0">
            <a:off x="12404174" y="0"/>
            <a:ext cx="5883826" cy="3488674"/>
            <a:chOff x="0" y="0"/>
            <a:chExt cx="1970834" cy="1168559"/>
          </a:xfrm>
        </p:grpSpPr>
        <p:sp>
          <p:nvSpPr>
            <p:cNvPr name="Freeform 27" id="27"/>
            <p:cNvSpPr/>
            <p:nvPr/>
          </p:nvSpPr>
          <p:spPr>
            <a:xfrm flipH="false" flipV="false" rot="0">
              <a:off x="0" y="0"/>
              <a:ext cx="1970834" cy="1168559"/>
            </a:xfrm>
            <a:custGeom>
              <a:avLst/>
              <a:gdLst/>
              <a:ahLst/>
              <a:cxnLst/>
              <a:rect r="r" b="b" t="t" l="l"/>
              <a:pathLst>
                <a:path h="1168559" w="1970834">
                  <a:moveTo>
                    <a:pt x="0" y="0"/>
                  </a:moveTo>
                  <a:lnTo>
                    <a:pt x="1970834" y="0"/>
                  </a:lnTo>
                  <a:lnTo>
                    <a:pt x="1970834" y="1168559"/>
                  </a:lnTo>
                  <a:lnTo>
                    <a:pt x="0" y="1168559"/>
                  </a:lnTo>
                  <a:close/>
                </a:path>
              </a:pathLst>
            </a:custGeom>
            <a:solidFill>
              <a:srgbClr val="009ECC"/>
            </a:solidFill>
          </p:spPr>
        </p:sp>
        <p:sp>
          <p:nvSpPr>
            <p:cNvPr name="TextBox 28" id="28"/>
            <p:cNvSpPr txBox="true"/>
            <p:nvPr/>
          </p:nvSpPr>
          <p:spPr>
            <a:xfrm>
              <a:off x="0" y="-9525"/>
              <a:ext cx="1970834" cy="1178084"/>
            </a:xfrm>
            <a:prstGeom prst="rect">
              <a:avLst/>
            </a:prstGeom>
          </p:spPr>
          <p:txBody>
            <a:bodyPr anchor="ctr" rtlCol="false" tIns="50800" lIns="50800" bIns="50800" rIns="50800"/>
            <a:lstStyle/>
            <a:p>
              <a:pPr algn="ctr">
                <a:lnSpc>
                  <a:spcPts val="2575"/>
                </a:lnSpc>
              </a:pPr>
            </a:p>
          </p:txBody>
        </p:sp>
      </p:grpSp>
      <p:grpSp>
        <p:nvGrpSpPr>
          <p:cNvPr name="Group 29" id="29"/>
          <p:cNvGrpSpPr/>
          <p:nvPr/>
        </p:nvGrpSpPr>
        <p:grpSpPr>
          <a:xfrm rot="0">
            <a:off x="13408382" y="1064120"/>
            <a:ext cx="3875411" cy="1342408"/>
            <a:chOff x="0" y="0"/>
            <a:chExt cx="5167214" cy="1789877"/>
          </a:xfrm>
        </p:grpSpPr>
        <p:sp>
          <p:nvSpPr>
            <p:cNvPr name="Freeform 30" id="30"/>
            <p:cNvSpPr/>
            <p:nvPr/>
          </p:nvSpPr>
          <p:spPr>
            <a:xfrm flipH="false" flipV="false" rot="0">
              <a:off x="0" y="0"/>
              <a:ext cx="5167214" cy="1371991"/>
            </a:xfrm>
            <a:custGeom>
              <a:avLst/>
              <a:gdLst/>
              <a:ahLst/>
              <a:cxnLst/>
              <a:rect r="r" b="b" t="t" l="l"/>
              <a:pathLst>
                <a:path h="1371991" w="5167214">
                  <a:moveTo>
                    <a:pt x="0" y="0"/>
                  </a:moveTo>
                  <a:lnTo>
                    <a:pt x="5167214" y="0"/>
                  </a:lnTo>
                  <a:lnTo>
                    <a:pt x="5167214" y="1371991"/>
                  </a:lnTo>
                  <a:lnTo>
                    <a:pt x="0" y="1371991"/>
                  </a:lnTo>
                  <a:lnTo>
                    <a:pt x="0" y="0"/>
                  </a:lnTo>
                  <a:close/>
                </a:path>
              </a:pathLst>
            </a:custGeom>
            <a:blipFill>
              <a:blip r:embed="rId4"/>
              <a:stretch>
                <a:fillRect l="-4305" t="-11846" r="-4266" b="-11846"/>
              </a:stretch>
            </a:blipFill>
          </p:spPr>
        </p:sp>
        <p:sp>
          <p:nvSpPr>
            <p:cNvPr name="TextBox 31" id="31"/>
            <p:cNvSpPr txBox="true"/>
            <p:nvPr/>
          </p:nvSpPr>
          <p:spPr>
            <a:xfrm rot="0">
              <a:off x="0" y="1458151"/>
              <a:ext cx="5167214" cy="331726"/>
            </a:xfrm>
            <a:prstGeom prst="rect">
              <a:avLst/>
            </a:prstGeom>
          </p:spPr>
          <p:txBody>
            <a:bodyPr anchor="t" rtlCol="false" tIns="0" lIns="0" bIns="0" rIns="0">
              <a:spAutoFit/>
            </a:bodyPr>
            <a:lstStyle/>
            <a:p>
              <a:pPr algn="ctr">
                <a:lnSpc>
                  <a:spcPts val="2170"/>
                </a:lnSpc>
              </a:pPr>
              <a:r>
                <a:rPr lang="en-US" b="true" sz="1550" spc="480">
                  <a:solidFill>
                    <a:srgbClr val="000000"/>
                  </a:solidFill>
                  <a:latin typeface="Century Gothic Paneuropean Bold"/>
                  <a:ea typeface="Century Gothic Paneuropean Bold"/>
                  <a:cs typeface="Century Gothic Paneuropean Bold"/>
                  <a:sym typeface="Century Gothic Paneuropean Bold"/>
                </a:rPr>
                <a:t>ENABLING</a:t>
              </a:r>
              <a:r>
                <a:rPr lang="en-US" sz="1550" spc="480">
                  <a:solidFill>
                    <a:srgbClr val="000000"/>
                  </a:solidFill>
                  <a:latin typeface="Century Gothic Paneuropean Light"/>
                  <a:ea typeface="Century Gothic Paneuropean Light"/>
                  <a:cs typeface="Century Gothic Paneuropean Light"/>
                  <a:sym typeface="Century Gothic Paneuropean Light"/>
                </a:rPr>
                <a:t> TECHNOLOGIES</a:t>
              </a:r>
            </a:p>
          </p:txBody>
        </p:sp>
      </p:grpSp>
      <p:grpSp>
        <p:nvGrpSpPr>
          <p:cNvPr name="Group 32" id="32"/>
          <p:cNvGrpSpPr/>
          <p:nvPr/>
        </p:nvGrpSpPr>
        <p:grpSpPr>
          <a:xfrm rot="0">
            <a:off x="13408382" y="8063198"/>
            <a:ext cx="3875411" cy="1342408"/>
            <a:chOff x="0" y="0"/>
            <a:chExt cx="5167214" cy="1789877"/>
          </a:xfrm>
        </p:grpSpPr>
        <p:sp>
          <p:nvSpPr>
            <p:cNvPr name="Freeform 33" id="33"/>
            <p:cNvSpPr/>
            <p:nvPr/>
          </p:nvSpPr>
          <p:spPr>
            <a:xfrm flipH="false" flipV="false" rot="0">
              <a:off x="0" y="0"/>
              <a:ext cx="5167214" cy="1371991"/>
            </a:xfrm>
            <a:custGeom>
              <a:avLst/>
              <a:gdLst/>
              <a:ahLst/>
              <a:cxnLst/>
              <a:rect r="r" b="b" t="t" l="l"/>
              <a:pathLst>
                <a:path h="1371991" w="5167214">
                  <a:moveTo>
                    <a:pt x="0" y="0"/>
                  </a:moveTo>
                  <a:lnTo>
                    <a:pt x="5167214" y="0"/>
                  </a:lnTo>
                  <a:lnTo>
                    <a:pt x="5167214" y="1371991"/>
                  </a:lnTo>
                  <a:lnTo>
                    <a:pt x="0" y="1371991"/>
                  </a:lnTo>
                  <a:lnTo>
                    <a:pt x="0" y="0"/>
                  </a:lnTo>
                  <a:close/>
                </a:path>
              </a:pathLst>
            </a:custGeom>
            <a:blipFill>
              <a:blip r:embed="rId4"/>
              <a:stretch>
                <a:fillRect l="-4305" t="-11846" r="-4266" b="-11846"/>
              </a:stretch>
            </a:blipFill>
          </p:spPr>
        </p:sp>
        <p:sp>
          <p:nvSpPr>
            <p:cNvPr name="TextBox 34" id="34"/>
            <p:cNvSpPr txBox="true"/>
            <p:nvPr/>
          </p:nvSpPr>
          <p:spPr>
            <a:xfrm rot="0">
              <a:off x="0" y="1458151"/>
              <a:ext cx="5167214" cy="331726"/>
            </a:xfrm>
            <a:prstGeom prst="rect">
              <a:avLst/>
            </a:prstGeom>
          </p:spPr>
          <p:txBody>
            <a:bodyPr anchor="t" rtlCol="false" tIns="0" lIns="0" bIns="0" rIns="0">
              <a:spAutoFit/>
            </a:bodyPr>
            <a:lstStyle/>
            <a:p>
              <a:pPr algn="ctr">
                <a:lnSpc>
                  <a:spcPts val="2170"/>
                </a:lnSpc>
              </a:pPr>
              <a:r>
                <a:rPr lang="en-US" b="true" sz="1550" spc="480">
                  <a:solidFill>
                    <a:srgbClr val="000000"/>
                  </a:solidFill>
                  <a:latin typeface="Century Gothic Paneuropean Bold"/>
                  <a:ea typeface="Century Gothic Paneuropean Bold"/>
                  <a:cs typeface="Century Gothic Paneuropean Bold"/>
                  <a:sym typeface="Century Gothic Paneuropean Bold"/>
                </a:rPr>
                <a:t>ENABLING</a:t>
              </a:r>
              <a:r>
                <a:rPr lang="en-US" sz="1550" spc="480">
                  <a:solidFill>
                    <a:srgbClr val="000000"/>
                  </a:solidFill>
                  <a:latin typeface="Century Gothic Paneuropean Light"/>
                  <a:ea typeface="Century Gothic Paneuropean Light"/>
                  <a:cs typeface="Century Gothic Paneuropean Light"/>
                  <a:sym typeface="Century Gothic Paneuropean Light"/>
                </a:rPr>
                <a:t> TECHNOLOGIES</a:t>
              </a:r>
            </a:p>
          </p:txBody>
        </p:sp>
      </p:grpSp>
      <p:grpSp>
        <p:nvGrpSpPr>
          <p:cNvPr name="Group 35" id="35"/>
          <p:cNvGrpSpPr/>
          <p:nvPr/>
        </p:nvGrpSpPr>
        <p:grpSpPr>
          <a:xfrm rot="0">
            <a:off x="6197737" y="6992072"/>
            <a:ext cx="6202087" cy="3488674"/>
            <a:chOff x="0" y="0"/>
            <a:chExt cx="2878599" cy="1619212"/>
          </a:xfrm>
        </p:grpSpPr>
        <p:sp>
          <p:nvSpPr>
            <p:cNvPr name="Freeform 36" id="36"/>
            <p:cNvSpPr/>
            <p:nvPr/>
          </p:nvSpPr>
          <p:spPr>
            <a:xfrm flipH="false" flipV="false" rot="0">
              <a:off x="0" y="0"/>
              <a:ext cx="2878599" cy="1619212"/>
            </a:xfrm>
            <a:custGeom>
              <a:avLst/>
              <a:gdLst/>
              <a:ahLst/>
              <a:cxnLst/>
              <a:rect r="r" b="b" t="t" l="l"/>
              <a:pathLst>
                <a:path h="1619212" w="2878599">
                  <a:moveTo>
                    <a:pt x="0" y="0"/>
                  </a:moveTo>
                  <a:lnTo>
                    <a:pt x="2878599" y="0"/>
                  </a:lnTo>
                  <a:lnTo>
                    <a:pt x="2878599" y="1619212"/>
                  </a:lnTo>
                  <a:lnTo>
                    <a:pt x="0" y="1619212"/>
                  </a:lnTo>
                  <a:close/>
                </a:path>
              </a:pathLst>
            </a:custGeom>
            <a:solidFill>
              <a:srgbClr val="090909"/>
            </a:solidFill>
            <a:ln cap="sq">
              <a:noFill/>
              <a:prstDash val="solid"/>
              <a:miter/>
            </a:ln>
          </p:spPr>
        </p:sp>
        <p:sp>
          <p:nvSpPr>
            <p:cNvPr name="TextBox 37" id="37"/>
            <p:cNvSpPr txBox="true"/>
            <p:nvPr/>
          </p:nvSpPr>
          <p:spPr>
            <a:xfrm>
              <a:off x="0" y="-19050"/>
              <a:ext cx="2878599" cy="1638262"/>
            </a:xfrm>
            <a:prstGeom prst="rect">
              <a:avLst/>
            </a:prstGeom>
          </p:spPr>
          <p:txBody>
            <a:bodyPr anchor="ctr" rtlCol="false" tIns="50800" lIns="50800" bIns="50800" rIns="50800"/>
            <a:lstStyle/>
            <a:p>
              <a:pPr algn="ctr" marL="0" indent="0" lvl="0">
                <a:lnSpc>
                  <a:spcPts val="3091"/>
                </a:lnSpc>
                <a:spcBef>
                  <a:spcPct val="0"/>
                </a:spcBef>
              </a:pPr>
            </a:p>
          </p:txBody>
        </p:sp>
      </p:grpSp>
      <p:grpSp>
        <p:nvGrpSpPr>
          <p:cNvPr name="Group 38" id="38"/>
          <p:cNvGrpSpPr/>
          <p:nvPr/>
        </p:nvGrpSpPr>
        <p:grpSpPr>
          <a:xfrm rot="0">
            <a:off x="7428267" y="8059183"/>
            <a:ext cx="3884111" cy="1346422"/>
            <a:chOff x="0" y="0"/>
            <a:chExt cx="5178815" cy="1795230"/>
          </a:xfrm>
        </p:grpSpPr>
        <p:sp>
          <p:nvSpPr>
            <p:cNvPr name="TextBox 39" id="39"/>
            <p:cNvSpPr txBox="true"/>
            <p:nvPr/>
          </p:nvSpPr>
          <p:spPr>
            <a:xfrm rot="0">
              <a:off x="0" y="1463504"/>
              <a:ext cx="5167214" cy="331726"/>
            </a:xfrm>
            <a:prstGeom prst="rect">
              <a:avLst/>
            </a:prstGeom>
          </p:spPr>
          <p:txBody>
            <a:bodyPr anchor="t" rtlCol="false" tIns="0" lIns="0" bIns="0" rIns="0">
              <a:spAutoFit/>
            </a:bodyPr>
            <a:lstStyle/>
            <a:p>
              <a:pPr algn="ctr">
                <a:lnSpc>
                  <a:spcPts val="2170"/>
                </a:lnSpc>
              </a:pPr>
              <a:r>
                <a:rPr lang="en-US" b="true" sz="1550" spc="480">
                  <a:solidFill>
                    <a:srgbClr val="FFFFFF"/>
                  </a:solidFill>
                  <a:latin typeface="Century Gothic Paneuropean Bold"/>
                  <a:ea typeface="Century Gothic Paneuropean Bold"/>
                  <a:cs typeface="Century Gothic Paneuropean Bold"/>
                  <a:sym typeface="Century Gothic Paneuropean Bold"/>
                </a:rPr>
                <a:t>ENABLING</a:t>
              </a:r>
              <a:r>
                <a:rPr lang="en-US" sz="1550" spc="480">
                  <a:solidFill>
                    <a:srgbClr val="FFFFFF"/>
                  </a:solidFill>
                  <a:latin typeface="Century Gothic Paneuropean Light"/>
                  <a:ea typeface="Century Gothic Paneuropean Light"/>
                  <a:cs typeface="Century Gothic Paneuropean Light"/>
                  <a:sym typeface="Century Gothic Paneuropean Light"/>
                </a:rPr>
                <a:t> TECHNOLOGIES</a:t>
              </a:r>
            </a:p>
          </p:txBody>
        </p:sp>
        <p:sp>
          <p:nvSpPr>
            <p:cNvPr name="Freeform 40" id="40"/>
            <p:cNvSpPr/>
            <p:nvPr/>
          </p:nvSpPr>
          <p:spPr>
            <a:xfrm flipH="false" flipV="false" rot="0">
              <a:off x="1185" y="0"/>
              <a:ext cx="5177630" cy="1346184"/>
            </a:xfrm>
            <a:custGeom>
              <a:avLst/>
              <a:gdLst/>
              <a:ahLst/>
              <a:cxnLst/>
              <a:rect r="r" b="b" t="t" l="l"/>
              <a:pathLst>
                <a:path h="1346184" w="5177630">
                  <a:moveTo>
                    <a:pt x="0" y="0"/>
                  </a:moveTo>
                  <a:lnTo>
                    <a:pt x="5177630" y="0"/>
                  </a:lnTo>
                  <a:lnTo>
                    <a:pt x="5177630" y="1346184"/>
                  </a:lnTo>
                  <a:lnTo>
                    <a:pt x="0" y="1346184"/>
                  </a:lnTo>
                  <a:lnTo>
                    <a:pt x="0" y="0"/>
                  </a:lnTo>
                  <a:close/>
                </a:path>
              </a:pathLst>
            </a:custGeom>
            <a:blipFill>
              <a:blip r:embed="rId5"/>
              <a:stretch>
                <a:fillRect l="0" t="0" r="0" b="0"/>
              </a:stretch>
            </a:blipFill>
          </p:spPr>
        </p:sp>
      </p:grpSp>
      <p:grpSp>
        <p:nvGrpSpPr>
          <p:cNvPr name="Group 41" id="41"/>
          <p:cNvGrpSpPr/>
          <p:nvPr/>
        </p:nvGrpSpPr>
        <p:grpSpPr>
          <a:xfrm rot="0">
            <a:off x="12399824" y="3488674"/>
            <a:ext cx="6202087" cy="3495556"/>
            <a:chOff x="0" y="0"/>
            <a:chExt cx="2878599" cy="1622406"/>
          </a:xfrm>
        </p:grpSpPr>
        <p:sp>
          <p:nvSpPr>
            <p:cNvPr name="Freeform 42" id="42"/>
            <p:cNvSpPr/>
            <p:nvPr/>
          </p:nvSpPr>
          <p:spPr>
            <a:xfrm flipH="false" flipV="false" rot="0">
              <a:off x="0" y="0"/>
              <a:ext cx="2878599" cy="1622406"/>
            </a:xfrm>
            <a:custGeom>
              <a:avLst/>
              <a:gdLst/>
              <a:ahLst/>
              <a:cxnLst/>
              <a:rect r="r" b="b" t="t" l="l"/>
              <a:pathLst>
                <a:path h="1622406" w="2878599">
                  <a:moveTo>
                    <a:pt x="0" y="0"/>
                  </a:moveTo>
                  <a:lnTo>
                    <a:pt x="2878599" y="0"/>
                  </a:lnTo>
                  <a:lnTo>
                    <a:pt x="2878599" y="1622406"/>
                  </a:lnTo>
                  <a:lnTo>
                    <a:pt x="0" y="1622406"/>
                  </a:lnTo>
                  <a:close/>
                </a:path>
              </a:pathLst>
            </a:custGeom>
            <a:solidFill>
              <a:srgbClr val="02637F"/>
            </a:solidFill>
            <a:ln cap="sq">
              <a:noFill/>
              <a:prstDash val="solid"/>
              <a:miter/>
            </a:ln>
          </p:spPr>
        </p:sp>
        <p:sp>
          <p:nvSpPr>
            <p:cNvPr name="TextBox 43" id="43"/>
            <p:cNvSpPr txBox="true"/>
            <p:nvPr/>
          </p:nvSpPr>
          <p:spPr>
            <a:xfrm>
              <a:off x="0" y="-19050"/>
              <a:ext cx="2878599" cy="1641456"/>
            </a:xfrm>
            <a:prstGeom prst="rect">
              <a:avLst/>
            </a:prstGeom>
          </p:spPr>
          <p:txBody>
            <a:bodyPr anchor="ctr" rtlCol="false" tIns="50800" lIns="50800" bIns="50800" rIns="50800"/>
            <a:lstStyle/>
            <a:p>
              <a:pPr algn="ctr" marL="0" indent="0" lvl="0">
                <a:lnSpc>
                  <a:spcPts val="3091"/>
                </a:lnSpc>
                <a:spcBef>
                  <a:spcPct val="0"/>
                </a:spcBef>
              </a:pPr>
            </a:p>
          </p:txBody>
        </p:sp>
      </p:grpSp>
      <p:sp>
        <p:nvSpPr>
          <p:cNvPr name="Freeform 44" id="44"/>
          <p:cNvSpPr/>
          <p:nvPr/>
        </p:nvSpPr>
        <p:spPr>
          <a:xfrm flipH="false" flipV="false" rot="0">
            <a:off x="3494354" y="8397526"/>
            <a:ext cx="2199650" cy="467925"/>
          </a:xfrm>
          <a:custGeom>
            <a:avLst/>
            <a:gdLst/>
            <a:ahLst/>
            <a:cxnLst/>
            <a:rect r="r" b="b" t="t" l="l"/>
            <a:pathLst>
              <a:path h="467925" w="2199650">
                <a:moveTo>
                  <a:pt x="0" y="0"/>
                </a:moveTo>
                <a:lnTo>
                  <a:pt x="2199649" y="0"/>
                </a:lnTo>
                <a:lnTo>
                  <a:pt x="2199649" y="467925"/>
                </a:lnTo>
                <a:lnTo>
                  <a:pt x="0" y="467925"/>
                </a:lnTo>
                <a:lnTo>
                  <a:pt x="0" y="0"/>
                </a:lnTo>
                <a:close/>
              </a:path>
            </a:pathLst>
          </a:custGeom>
          <a:blipFill>
            <a:blip r:embed="rId6"/>
            <a:stretch>
              <a:fillRect l="0" t="0" r="0" b="0"/>
            </a:stretch>
          </a:blipFill>
        </p:spPr>
      </p:sp>
      <p:grpSp>
        <p:nvGrpSpPr>
          <p:cNvPr name="Group 45" id="45"/>
          <p:cNvGrpSpPr/>
          <p:nvPr/>
        </p:nvGrpSpPr>
        <p:grpSpPr>
          <a:xfrm rot="0">
            <a:off x="435395" y="8402065"/>
            <a:ext cx="2024195" cy="706043"/>
            <a:chOff x="0" y="0"/>
            <a:chExt cx="2698927" cy="941390"/>
          </a:xfrm>
        </p:grpSpPr>
        <p:sp>
          <p:nvSpPr>
            <p:cNvPr name="Freeform 46" id="46"/>
            <p:cNvSpPr/>
            <p:nvPr/>
          </p:nvSpPr>
          <p:spPr>
            <a:xfrm flipH="false" flipV="false" rot="0">
              <a:off x="0" y="0"/>
              <a:ext cx="2698927" cy="713376"/>
            </a:xfrm>
            <a:custGeom>
              <a:avLst/>
              <a:gdLst/>
              <a:ahLst/>
              <a:cxnLst/>
              <a:rect r="r" b="b" t="t" l="l"/>
              <a:pathLst>
                <a:path h="713376" w="2698927">
                  <a:moveTo>
                    <a:pt x="0" y="0"/>
                  </a:moveTo>
                  <a:lnTo>
                    <a:pt x="2698927" y="0"/>
                  </a:lnTo>
                  <a:lnTo>
                    <a:pt x="2698927" y="713376"/>
                  </a:lnTo>
                  <a:lnTo>
                    <a:pt x="0" y="713376"/>
                  </a:lnTo>
                  <a:lnTo>
                    <a:pt x="0" y="0"/>
                  </a:lnTo>
                  <a:close/>
                </a:path>
              </a:pathLst>
            </a:custGeom>
            <a:blipFill>
              <a:blip r:embed="rId3"/>
              <a:stretch>
                <a:fillRect l="-1141" t="-7884" r="-919" b="-55448"/>
              </a:stretch>
            </a:blipFill>
          </p:spPr>
        </p:sp>
        <p:sp>
          <p:nvSpPr>
            <p:cNvPr name="TextBox 47" id="47"/>
            <p:cNvSpPr txBox="true"/>
            <p:nvPr/>
          </p:nvSpPr>
          <p:spPr>
            <a:xfrm rot="0">
              <a:off x="0" y="773524"/>
              <a:ext cx="2698927" cy="167866"/>
            </a:xfrm>
            <a:prstGeom prst="rect">
              <a:avLst/>
            </a:prstGeom>
          </p:spPr>
          <p:txBody>
            <a:bodyPr anchor="t" rtlCol="false" tIns="0" lIns="0" bIns="0" rIns="0">
              <a:spAutoFit/>
            </a:bodyPr>
            <a:lstStyle/>
            <a:p>
              <a:pPr algn="ctr">
                <a:lnSpc>
                  <a:spcPts val="1133"/>
                </a:lnSpc>
              </a:pPr>
              <a:r>
                <a:rPr lang="en-US" b="true" sz="809" spc="250">
                  <a:solidFill>
                    <a:srgbClr val="000000"/>
                  </a:solidFill>
                  <a:latin typeface="Century Gothic Paneuropean Bold"/>
                  <a:ea typeface="Century Gothic Paneuropean Bold"/>
                  <a:cs typeface="Century Gothic Paneuropean Bold"/>
                  <a:sym typeface="Century Gothic Paneuropean Bold"/>
                </a:rPr>
                <a:t>ENABLING</a:t>
              </a:r>
              <a:r>
                <a:rPr lang="en-US" sz="809" spc="250">
                  <a:solidFill>
                    <a:srgbClr val="000000"/>
                  </a:solidFill>
                  <a:latin typeface="Century Gothic Paneuropean Light"/>
                  <a:ea typeface="Century Gothic Paneuropean Light"/>
                  <a:cs typeface="Century Gothic Paneuropean Light"/>
                  <a:sym typeface="Century Gothic Paneuropean Light"/>
                </a:rPr>
                <a:t> TECHNOLOGIES</a:t>
              </a:r>
            </a:p>
          </p:txBody>
        </p:sp>
      </p:grpSp>
      <p:sp>
        <p:nvSpPr>
          <p:cNvPr name="Freeform 48" id="48"/>
          <p:cNvSpPr/>
          <p:nvPr/>
        </p:nvSpPr>
        <p:spPr>
          <a:xfrm flipH="false" flipV="false" rot="0">
            <a:off x="2657541" y="8290788"/>
            <a:ext cx="8832" cy="883212"/>
          </a:xfrm>
          <a:custGeom>
            <a:avLst/>
            <a:gdLst/>
            <a:ahLst/>
            <a:cxnLst/>
            <a:rect r="r" b="b" t="t" l="l"/>
            <a:pathLst>
              <a:path h="883212" w="8832">
                <a:moveTo>
                  <a:pt x="0" y="0"/>
                </a:moveTo>
                <a:lnTo>
                  <a:pt x="8832" y="0"/>
                </a:lnTo>
                <a:lnTo>
                  <a:pt x="8832" y="883212"/>
                </a:lnTo>
                <a:lnTo>
                  <a:pt x="0" y="883212"/>
                </a:lnTo>
                <a:lnTo>
                  <a:pt x="0" y="0"/>
                </a:lnTo>
                <a:close/>
              </a:path>
            </a:pathLst>
          </a:custGeom>
          <a:blipFill>
            <a:blip r:embed="rId7"/>
            <a:stretch>
              <a:fillRect l="0" t="0" r="0" b="0"/>
            </a:stretch>
          </a:blipFill>
          <a:ln cap="sq">
            <a:noFill/>
            <a:prstDash val="solid"/>
            <a:miter/>
          </a:ln>
        </p:spPr>
      </p:sp>
      <p:sp>
        <p:nvSpPr>
          <p:cNvPr name="TextBox 49" id="49"/>
          <p:cNvSpPr txBox="true"/>
          <p:nvPr/>
        </p:nvSpPr>
        <p:spPr>
          <a:xfrm rot="0">
            <a:off x="2864325" y="8234177"/>
            <a:ext cx="702718" cy="690081"/>
          </a:xfrm>
          <a:prstGeom prst="rect">
            <a:avLst/>
          </a:prstGeom>
        </p:spPr>
        <p:txBody>
          <a:bodyPr anchor="t" rtlCol="false" tIns="0" lIns="0" bIns="0" rIns="0">
            <a:spAutoFit/>
          </a:bodyPr>
          <a:lstStyle/>
          <a:p>
            <a:pPr algn="ctr">
              <a:lnSpc>
                <a:spcPts val="5043"/>
              </a:lnSpc>
            </a:pPr>
            <a:r>
              <a:rPr lang="en-US" sz="3602">
                <a:solidFill>
                  <a:srgbClr val="373939"/>
                </a:solidFill>
                <a:latin typeface="Gotham"/>
                <a:ea typeface="Gotham"/>
                <a:cs typeface="Gotham"/>
                <a:sym typeface="Gotham"/>
              </a:rPr>
              <a:t>9x </a:t>
            </a:r>
          </a:p>
        </p:txBody>
      </p:sp>
      <p:sp>
        <p:nvSpPr>
          <p:cNvPr name="TextBox 50" id="50"/>
          <p:cNvSpPr txBox="true"/>
          <p:nvPr/>
        </p:nvSpPr>
        <p:spPr>
          <a:xfrm rot="0">
            <a:off x="2864325" y="8876634"/>
            <a:ext cx="2902368" cy="231473"/>
          </a:xfrm>
          <a:prstGeom prst="rect">
            <a:avLst/>
          </a:prstGeom>
        </p:spPr>
        <p:txBody>
          <a:bodyPr anchor="t" rtlCol="false" tIns="0" lIns="0" bIns="0" rIns="0">
            <a:spAutoFit/>
          </a:bodyPr>
          <a:lstStyle/>
          <a:p>
            <a:pPr algn="ctr">
              <a:lnSpc>
                <a:spcPts val="1788"/>
              </a:lnSpc>
            </a:pPr>
            <a:r>
              <a:rPr lang="en-US" sz="1277">
                <a:solidFill>
                  <a:srgbClr val="373939"/>
                </a:solidFill>
                <a:latin typeface="Gotham"/>
                <a:ea typeface="Gotham"/>
                <a:cs typeface="Gotham"/>
                <a:sym typeface="Gotham"/>
              </a:rPr>
              <a:t>Partner of the Year Award Winner</a:t>
            </a:r>
          </a:p>
        </p:txBody>
      </p:sp>
      <p:grpSp>
        <p:nvGrpSpPr>
          <p:cNvPr name="Group 51" id="51"/>
          <p:cNvGrpSpPr/>
          <p:nvPr/>
        </p:nvGrpSpPr>
        <p:grpSpPr>
          <a:xfrm rot="0">
            <a:off x="13446349" y="4481309"/>
            <a:ext cx="3812951" cy="1324381"/>
            <a:chOff x="0" y="0"/>
            <a:chExt cx="5083935" cy="1765841"/>
          </a:xfrm>
        </p:grpSpPr>
        <p:sp>
          <p:nvSpPr>
            <p:cNvPr name="TextBox 52" id="52"/>
            <p:cNvSpPr txBox="true"/>
            <p:nvPr/>
          </p:nvSpPr>
          <p:spPr>
            <a:xfrm rot="0">
              <a:off x="0" y="1439002"/>
              <a:ext cx="5083935" cy="326840"/>
            </a:xfrm>
            <a:prstGeom prst="rect">
              <a:avLst/>
            </a:prstGeom>
          </p:spPr>
          <p:txBody>
            <a:bodyPr anchor="t" rtlCol="false" tIns="0" lIns="0" bIns="0" rIns="0">
              <a:spAutoFit/>
            </a:bodyPr>
            <a:lstStyle/>
            <a:p>
              <a:pPr algn="ctr">
                <a:lnSpc>
                  <a:spcPts val="2135"/>
                </a:lnSpc>
              </a:pPr>
              <a:r>
                <a:rPr lang="en-US" b="true" sz="1525" spc="472">
                  <a:solidFill>
                    <a:srgbClr val="FFFFFF"/>
                  </a:solidFill>
                  <a:latin typeface="Century Gothic Paneuropean Bold"/>
                  <a:ea typeface="Century Gothic Paneuropean Bold"/>
                  <a:cs typeface="Century Gothic Paneuropean Bold"/>
                  <a:sym typeface="Century Gothic Paneuropean Bold"/>
                </a:rPr>
                <a:t>ENABLING</a:t>
              </a:r>
              <a:r>
                <a:rPr lang="en-US" sz="1525" spc="472">
                  <a:solidFill>
                    <a:srgbClr val="FFFFFF"/>
                  </a:solidFill>
                  <a:latin typeface="Century Gothic Paneuropean Light"/>
                  <a:ea typeface="Century Gothic Paneuropean Light"/>
                  <a:cs typeface="Century Gothic Paneuropean Light"/>
                  <a:sym typeface="Century Gothic Paneuropean Light"/>
                </a:rPr>
                <a:t> TECHNOLOGIES</a:t>
              </a:r>
            </a:p>
          </p:txBody>
        </p:sp>
        <p:sp>
          <p:nvSpPr>
            <p:cNvPr name="Freeform 53" id="53"/>
            <p:cNvSpPr/>
            <p:nvPr/>
          </p:nvSpPr>
          <p:spPr>
            <a:xfrm flipH="false" flipV="false" rot="0">
              <a:off x="0" y="0"/>
              <a:ext cx="5083935" cy="1321823"/>
            </a:xfrm>
            <a:custGeom>
              <a:avLst/>
              <a:gdLst/>
              <a:ahLst/>
              <a:cxnLst/>
              <a:rect r="r" b="b" t="t" l="l"/>
              <a:pathLst>
                <a:path h="1321823" w="5083935">
                  <a:moveTo>
                    <a:pt x="0" y="0"/>
                  </a:moveTo>
                  <a:lnTo>
                    <a:pt x="5083935" y="0"/>
                  </a:lnTo>
                  <a:lnTo>
                    <a:pt x="5083935" y="1321823"/>
                  </a:lnTo>
                  <a:lnTo>
                    <a:pt x="0" y="1321823"/>
                  </a:lnTo>
                  <a:lnTo>
                    <a:pt x="0" y="0"/>
                  </a:lnTo>
                  <a:close/>
                </a:path>
              </a:pathLst>
            </a:custGeom>
            <a:blipFill>
              <a:blip r:embed="rId2"/>
              <a:stretch>
                <a:fillRect l="0" t="0" r="0" b="0"/>
              </a:stretch>
            </a:blipFill>
          </p:spPr>
        </p:sp>
      </p:gr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6248" y="2614793"/>
            <a:ext cx="9163050" cy="7069589"/>
            <a:chOff x="0" y="0"/>
            <a:chExt cx="2413314" cy="1861949"/>
          </a:xfrm>
        </p:grpSpPr>
        <p:sp>
          <p:nvSpPr>
            <p:cNvPr name="Freeform 3" id="3"/>
            <p:cNvSpPr/>
            <p:nvPr/>
          </p:nvSpPr>
          <p:spPr>
            <a:xfrm flipH="false" flipV="false" rot="0">
              <a:off x="0" y="0"/>
              <a:ext cx="2413314" cy="1861949"/>
            </a:xfrm>
            <a:custGeom>
              <a:avLst/>
              <a:gdLst/>
              <a:ahLst/>
              <a:cxnLst/>
              <a:rect r="r" b="b" t="t" l="l"/>
              <a:pathLst>
                <a:path h="1861949" w="2413314">
                  <a:moveTo>
                    <a:pt x="0" y="0"/>
                  </a:moveTo>
                  <a:lnTo>
                    <a:pt x="2413314" y="0"/>
                  </a:lnTo>
                  <a:lnTo>
                    <a:pt x="2413314" y="1861949"/>
                  </a:lnTo>
                  <a:lnTo>
                    <a:pt x="0" y="1861949"/>
                  </a:lnTo>
                  <a:close/>
                </a:path>
              </a:pathLst>
            </a:custGeom>
            <a:solidFill>
              <a:srgbClr val="000000"/>
            </a:solidFill>
          </p:spPr>
        </p:sp>
        <p:sp>
          <p:nvSpPr>
            <p:cNvPr name="TextBox 4" id="4"/>
            <p:cNvSpPr txBox="true"/>
            <p:nvPr/>
          </p:nvSpPr>
          <p:spPr>
            <a:xfrm>
              <a:off x="0" y="-19050"/>
              <a:ext cx="2413314" cy="1880999"/>
            </a:xfrm>
            <a:prstGeom prst="rect">
              <a:avLst/>
            </a:prstGeom>
          </p:spPr>
          <p:txBody>
            <a:bodyPr anchor="ctr" rtlCol="false" tIns="50800" lIns="50800" bIns="50800" rIns="50800"/>
            <a:lstStyle/>
            <a:p>
              <a:pPr algn="ctr">
                <a:lnSpc>
                  <a:spcPts val="3091"/>
                </a:lnSpc>
              </a:pPr>
            </a:p>
          </p:txBody>
        </p:sp>
      </p:grpSp>
      <p:sp>
        <p:nvSpPr>
          <p:cNvPr name="TextBox 5" id="5"/>
          <p:cNvSpPr txBox="true"/>
          <p:nvPr/>
        </p:nvSpPr>
        <p:spPr>
          <a:xfrm rot="0">
            <a:off x="4916151" y="671677"/>
            <a:ext cx="8455698" cy="675945"/>
          </a:xfrm>
          <a:prstGeom prst="rect">
            <a:avLst/>
          </a:prstGeom>
        </p:spPr>
        <p:txBody>
          <a:bodyPr anchor="t" rtlCol="false" tIns="0" lIns="0" bIns="0" rIns="0">
            <a:spAutoFit/>
          </a:bodyPr>
          <a:lstStyle/>
          <a:p>
            <a:pPr algn="ctr">
              <a:lnSpc>
                <a:spcPts val="5408"/>
              </a:lnSpc>
            </a:pPr>
            <a:r>
              <a:rPr lang="en-US" b="true" sz="4192" spc="675">
                <a:solidFill>
                  <a:srgbClr val="373939"/>
                </a:solidFill>
                <a:latin typeface="Century Gothic Paneuropean Bold"/>
                <a:ea typeface="Century Gothic Paneuropean Bold"/>
                <a:cs typeface="Century Gothic Paneuropean Bold"/>
                <a:sym typeface="Century Gothic Paneuropean Bold"/>
                <a:hlinkClick r:id="rId2" tooltip="https://enablingtechcorp.sharepoint.com/:f:/t/Marketing/El9DZ1Ir3RFHm6gtZf9p7EUBrNWzNoPl97dVTjP5vmtjRQ?e=JYquhZ"/>
              </a:rPr>
              <a:t>Partner Logo Examples</a:t>
            </a:r>
          </a:p>
        </p:txBody>
      </p:sp>
      <p:sp>
        <p:nvSpPr>
          <p:cNvPr name="TextBox 6" id="6"/>
          <p:cNvSpPr txBox="true"/>
          <p:nvPr/>
        </p:nvSpPr>
        <p:spPr>
          <a:xfrm rot="0">
            <a:off x="470263" y="1485545"/>
            <a:ext cx="16963064" cy="684075"/>
          </a:xfrm>
          <a:prstGeom prst="rect">
            <a:avLst/>
          </a:prstGeom>
        </p:spPr>
        <p:txBody>
          <a:bodyPr anchor="t" rtlCol="false" tIns="0" lIns="0" bIns="0" rIns="0">
            <a:spAutoFit/>
          </a:bodyPr>
          <a:lstStyle/>
          <a:p>
            <a:pPr algn="ctr">
              <a:lnSpc>
                <a:spcPts val="2718"/>
              </a:lnSpc>
            </a:pPr>
            <a:r>
              <a:rPr lang="en-US" sz="1941">
                <a:solidFill>
                  <a:srgbClr val="373939"/>
                </a:solidFill>
                <a:latin typeface="Century Gothic Paneuropean"/>
                <a:ea typeface="Century Gothic Paneuropean"/>
                <a:cs typeface="Century Gothic Paneuropean"/>
                <a:sym typeface="Century Gothic Paneuropean"/>
              </a:rPr>
              <a:t>This is how you can showcase our partner logos over varying color backgrounds.</a:t>
            </a:r>
          </a:p>
          <a:p>
            <a:pPr algn="ctr">
              <a:lnSpc>
                <a:spcPts val="2718"/>
              </a:lnSpc>
            </a:pPr>
            <a:r>
              <a:rPr lang="en-US" sz="1941">
                <a:solidFill>
                  <a:srgbClr val="373939"/>
                </a:solidFill>
                <a:latin typeface="Century Gothic Paneuropean"/>
                <a:ea typeface="Century Gothic Paneuropean"/>
                <a:cs typeface="Century Gothic Paneuropean"/>
                <a:sym typeface="Century Gothic Paneuropean"/>
              </a:rPr>
              <a:t>When co-branding, this is how our company‘s logo should be paired with partner logos. </a:t>
            </a:r>
          </a:p>
        </p:txBody>
      </p:sp>
      <p:sp>
        <p:nvSpPr>
          <p:cNvPr name="TextBox 7" id="7"/>
          <p:cNvSpPr txBox="true"/>
          <p:nvPr/>
        </p:nvSpPr>
        <p:spPr>
          <a:xfrm rot="0">
            <a:off x="4049464" y="4492261"/>
            <a:ext cx="345155" cy="840090"/>
          </a:xfrm>
          <a:prstGeom prst="rect">
            <a:avLst/>
          </a:prstGeom>
        </p:spPr>
        <p:txBody>
          <a:bodyPr anchor="t" rtlCol="false" tIns="0" lIns="0" bIns="0" rIns="0">
            <a:spAutoFit/>
          </a:bodyPr>
          <a:lstStyle/>
          <a:p>
            <a:pPr algn="ctr">
              <a:lnSpc>
                <a:spcPts val="6906"/>
              </a:lnSpc>
            </a:pPr>
            <a:r>
              <a:rPr lang="en-US" sz="4932">
                <a:solidFill>
                  <a:srgbClr val="FFFFFF"/>
                </a:solidFill>
                <a:latin typeface="Open Sans"/>
                <a:ea typeface="Open Sans"/>
                <a:cs typeface="Open Sans"/>
                <a:sym typeface="Open Sans"/>
              </a:rPr>
              <a:t>|</a:t>
            </a:r>
          </a:p>
        </p:txBody>
      </p:sp>
      <p:grpSp>
        <p:nvGrpSpPr>
          <p:cNvPr name="Group 8" id="8"/>
          <p:cNvGrpSpPr/>
          <p:nvPr/>
        </p:nvGrpSpPr>
        <p:grpSpPr>
          <a:xfrm rot="0">
            <a:off x="1506941" y="4664837"/>
            <a:ext cx="2349747" cy="814537"/>
            <a:chOff x="0" y="0"/>
            <a:chExt cx="3132996" cy="1086049"/>
          </a:xfrm>
        </p:grpSpPr>
        <p:sp>
          <p:nvSpPr>
            <p:cNvPr name="TextBox 9" id="9"/>
            <p:cNvSpPr txBox="true"/>
            <p:nvPr/>
          </p:nvSpPr>
          <p:spPr>
            <a:xfrm rot="0">
              <a:off x="0" y="874079"/>
              <a:ext cx="3125979" cy="211970"/>
            </a:xfrm>
            <a:prstGeom prst="rect">
              <a:avLst/>
            </a:prstGeom>
          </p:spPr>
          <p:txBody>
            <a:bodyPr anchor="t" rtlCol="false" tIns="0" lIns="0" bIns="0" rIns="0">
              <a:spAutoFit/>
            </a:bodyPr>
            <a:lstStyle/>
            <a:p>
              <a:pPr algn="ctr">
                <a:lnSpc>
                  <a:spcPts val="1312"/>
                </a:lnSpc>
              </a:pPr>
              <a:r>
                <a:rPr lang="en-US" b="true" sz="937" spc="290">
                  <a:solidFill>
                    <a:srgbClr val="FFFFFF"/>
                  </a:solidFill>
                  <a:latin typeface="Century Gothic Paneuropean Bold"/>
                  <a:ea typeface="Century Gothic Paneuropean Bold"/>
                  <a:cs typeface="Century Gothic Paneuropean Bold"/>
                  <a:sym typeface="Century Gothic Paneuropean Bold"/>
                </a:rPr>
                <a:t>ENABLING</a:t>
              </a:r>
              <a:r>
                <a:rPr lang="en-US" sz="937" spc="290">
                  <a:solidFill>
                    <a:srgbClr val="FFFFFF"/>
                  </a:solidFill>
                  <a:latin typeface="Century Gothic Paneuropean Light"/>
                  <a:ea typeface="Century Gothic Paneuropean Light"/>
                  <a:cs typeface="Century Gothic Paneuropean Light"/>
                  <a:sym typeface="Century Gothic Paneuropean Light"/>
                </a:rPr>
                <a:t> TECHNOLOGIES</a:t>
              </a:r>
            </a:p>
          </p:txBody>
        </p:sp>
        <p:sp>
          <p:nvSpPr>
            <p:cNvPr name="Freeform 10" id="10"/>
            <p:cNvSpPr/>
            <p:nvPr/>
          </p:nvSpPr>
          <p:spPr>
            <a:xfrm flipH="false" flipV="false" rot="0">
              <a:off x="717" y="0"/>
              <a:ext cx="3132280" cy="814393"/>
            </a:xfrm>
            <a:custGeom>
              <a:avLst/>
              <a:gdLst/>
              <a:ahLst/>
              <a:cxnLst/>
              <a:rect r="r" b="b" t="t" l="l"/>
              <a:pathLst>
                <a:path h="814393" w="3132280">
                  <a:moveTo>
                    <a:pt x="0" y="0"/>
                  </a:moveTo>
                  <a:lnTo>
                    <a:pt x="3132279" y="0"/>
                  </a:lnTo>
                  <a:lnTo>
                    <a:pt x="3132279" y="814393"/>
                  </a:lnTo>
                  <a:lnTo>
                    <a:pt x="0" y="814393"/>
                  </a:lnTo>
                  <a:lnTo>
                    <a:pt x="0" y="0"/>
                  </a:lnTo>
                  <a:close/>
                </a:path>
              </a:pathLst>
            </a:custGeom>
            <a:blipFill>
              <a:blip r:embed="rId3"/>
              <a:stretch>
                <a:fillRect l="0" t="0" r="0" b="0"/>
              </a:stretch>
            </a:blipFill>
          </p:spPr>
        </p:sp>
      </p:grpSp>
      <p:sp>
        <p:nvSpPr>
          <p:cNvPr name="Freeform 11" id="11"/>
          <p:cNvSpPr/>
          <p:nvPr/>
        </p:nvSpPr>
        <p:spPr>
          <a:xfrm flipH="false" flipV="false" rot="0">
            <a:off x="4563298" y="4640740"/>
            <a:ext cx="3042911" cy="743781"/>
          </a:xfrm>
          <a:custGeom>
            <a:avLst/>
            <a:gdLst/>
            <a:ahLst/>
            <a:cxnLst/>
            <a:rect r="r" b="b" t="t" l="l"/>
            <a:pathLst>
              <a:path h="743781" w="3042911">
                <a:moveTo>
                  <a:pt x="0" y="0"/>
                </a:moveTo>
                <a:lnTo>
                  <a:pt x="3042911" y="0"/>
                </a:lnTo>
                <a:lnTo>
                  <a:pt x="3042911" y="743781"/>
                </a:lnTo>
                <a:lnTo>
                  <a:pt x="0" y="743781"/>
                </a:lnTo>
                <a:lnTo>
                  <a:pt x="0" y="0"/>
                </a:lnTo>
                <a:close/>
              </a:path>
            </a:pathLst>
          </a:custGeom>
          <a:blipFill>
            <a:blip r:embed="rId4"/>
            <a:stretch>
              <a:fillRect l="-4452" t="-187940" r="-11497" b="-186426"/>
            </a:stretch>
          </a:blipFill>
        </p:spPr>
      </p:sp>
      <p:sp>
        <p:nvSpPr>
          <p:cNvPr name="TextBox 12" id="12"/>
          <p:cNvSpPr txBox="true"/>
          <p:nvPr/>
        </p:nvSpPr>
        <p:spPr>
          <a:xfrm rot="0">
            <a:off x="4047188" y="3257931"/>
            <a:ext cx="333660" cy="815285"/>
          </a:xfrm>
          <a:prstGeom prst="rect">
            <a:avLst/>
          </a:prstGeom>
        </p:spPr>
        <p:txBody>
          <a:bodyPr anchor="t" rtlCol="false" tIns="0" lIns="0" bIns="0" rIns="0">
            <a:spAutoFit/>
          </a:bodyPr>
          <a:lstStyle/>
          <a:p>
            <a:pPr algn="ctr">
              <a:lnSpc>
                <a:spcPts val="6676"/>
              </a:lnSpc>
            </a:pPr>
            <a:r>
              <a:rPr lang="en-US" sz="4768">
                <a:solidFill>
                  <a:srgbClr val="FFFFFF"/>
                </a:solidFill>
                <a:latin typeface="Open Sans"/>
                <a:ea typeface="Open Sans"/>
                <a:cs typeface="Open Sans"/>
                <a:sym typeface="Open Sans"/>
              </a:rPr>
              <a:t>|</a:t>
            </a:r>
          </a:p>
        </p:txBody>
      </p:sp>
      <p:sp>
        <p:nvSpPr>
          <p:cNvPr name="Freeform 13" id="13"/>
          <p:cNvSpPr/>
          <p:nvPr/>
        </p:nvSpPr>
        <p:spPr>
          <a:xfrm flipH="false" flipV="false" rot="0">
            <a:off x="4567800" y="3427932"/>
            <a:ext cx="3120806" cy="668578"/>
          </a:xfrm>
          <a:custGeom>
            <a:avLst/>
            <a:gdLst/>
            <a:ahLst/>
            <a:cxnLst/>
            <a:rect r="r" b="b" t="t" l="l"/>
            <a:pathLst>
              <a:path h="668578" w="3120806">
                <a:moveTo>
                  <a:pt x="0" y="0"/>
                </a:moveTo>
                <a:lnTo>
                  <a:pt x="3120806" y="0"/>
                </a:lnTo>
                <a:lnTo>
                  <a:pt x="3120806" y="668578"/>
                </a:lnTo>
                <a:lnTo>
                  <a:pt x="0" y="668578"/>
                </a:lnTo>
                <a:lnTo>
                  <a:pt x="0" y="0"/>
                </a:lnTo>
                <a:close/>
              </a:path>
            </a:pathLst>
          </a:custGeom>
          <a:blipFill>
            <a:blip r:embed="rId5"/>
            <a:stretch>
              <a:fillRect l="-119470" t="-42023" r="-22153" b="-32794"/>
            </a:stretch>
          </a:blipFill>
        </p:spPr>
      </p:sp>
      <p:grpSp>
        <p:nvGrpSpPr>
          <p:cNvPr name="Group 14" id="14"/>
          <p:cNvGrpSpPr/>
          <p:nvPr/>
        </p:nvGrpSpPr>
        <p:grpSpPr>
          <a:xfrm rot="0">
            <a:off x="1506941" y="3439413"/>
            <a:ext cx="2349747" cy="814537"/>
            <a:chOff x="0" y="0"/>
            <a:chExt cx="3132996" cy="1086049"/>
          </a:xfrm>
        </p:grpSpPr>
        <p:sp>
          <p:nvSpPr>
            <p:cNvPr name="TextBox 15" id="15"/>
            <p:cNvSpPr txBox="true"/>
            <p:nvPr/>
          </p:nvSpPr>
          <p:spPr>
            <a:xfrm rot="0">
              <a:off x="0" y="874079"/>
              <a:ext cx="3125979" cy="211970"/>
            </a:xfrm>
            <a:prstGeom prst="rect">
              <a:avLst/>
            </a:prstGeom>
          </p:spPr>
          <p:txBody>
            <a:bodyPr anchor="t" rtlCol="false" tIns="0" lIns="0" bIns="0" rIns="0">
              <a:spAutoFit/>
            </a:bodyPr>
            <a:lstStyle/>
            <a:p>
              <a:pPr algn="ctr">
                <a:lnSpc>
                  <a:spcPts val="1312"/>
                </a:lnSpc>
              </a:pPr>
              <a:r>
                <a:rPr lang="en-US" b="true" sz="937" spc="290">
                  <a:solidFill>
                    <a:srgbClr val="FFFFFF"/>
                  </a:solidFill>
                  <a:latin typeface="Century Gothic Paneuropean Bold"/>
                  <a:ea typeface="Century Gothic Paneuropean Bold"/>
                  <a:cs typeface="Century Gothic Paneuropean Bold"/>
                  <a:sym typeface="Century Gothic Paneuropean Bold"/>
                </a:rPr>
                <a:t>ENABLING</a:t>
              </a:r>
              <a:r>
                <a:rPr lang="en-US" sz="937" spc="290">
                  <a:solidFill>
                    <a:srgbClr val="FFFFFF"/>
                  </a:solidFill>
                  <a:latin typeface="Century Gothic Paneuropean Light"/>
                  <a:ea typeface="Century Gothic Paneuropean Light"/>
                  <a:cs typeface="Century Gothic Paneuropean Light"/>
                  <a:sym typeface="Century Gothic Paneuropean Light"/>
                </a:rPr>
                <a:t> TECHNOLOGIES</a:t>
              </a:r>
            </a:p>
          </p:txBody>
        </p:sp>
        <p:sp>
          <p:nvSpPr>
            <p:cNvPr name="Freeform 16" id="16"/>
            <p:cNvSpPr/>
            <p:nvPr/>
          </p:nvSpPr>
          <p:spPr>
            <a:xfrm flipH="false" flipV="false" rot="0">
              <a:off x="717" y="0"/>
              <a:ext cx="3132280" cy="814393"/>
            </a:xfrm>
            <a:custGeom>
              <a:avLst/>
              <a:gdLst/>
              <a:ahLst/>
              <a:cxnLst/>
              <a:rect r="r" b="b" t="t" l="l"/>
              <a:pathLst>
                <a:path h="814393" w="3132280">
                  <a:moveTo>
                    <a:pt x="0" y="0"/>
                  </a:moveTo>
                  <a:lnTo>
                    <a:pt x="3132279" y="0"/>
                  </a:lnTo>
                  <a:lnTo>
                    <a:pt x="3132279" y="814393"/>
                  </a:lnTo>
                  <a:lnTo>
                    <a:pt x="0" y="814393"/>
                  </a:lnTo>
                  <a:lnTo>
                    <a:pt x="0" y="0"/>
                  </a:lnTo>
                  <a:close/>
                </a:path>
              </a:pathLst>
            </a:custGeom>
            <a:blipFill>
              <a:blip r:embed="rId3"/>
              <a:stretch>
                <a:fillRect l="0" t="0" r="0" b="0"/>
              </a:stretch>
            </a:blipFill>
          </p:spPr>
        </p:sp>
      </p:grpSp>
      <p:grpSp>
        <p:nvGrpSpPr>
          <p:cNvPr name="Group 17" id="17"/>
          <p:cNvGrpSpPr/>
          <p:nvPr/>
        </p:nvGrpSpPr>
        <p:grpSpPr>
          <a:xfrm rot="0">
            <a:off x="8124" y="6309213"/>
            <a:ext cx="9171174" cy="3977787"/>
            <a:chOff x="0" y="0"/>
            <a:chExt cx="2415453" cy="1047648"/>
          </a:xfrm>
        </p:grpSpPr>
        <p:sp>
          <p:nvSpPr>
            <p:cNvPr name="Freeform 18" id="18"/>
            <p:cNvSpPr/>
            <p:nvPr/>
          </p:nvSpPr>
          <p:spPr>
            <a:xfrm flipH="false" flipV="false" rot="0">
              <a:off x="0" y="0"/>
              <a:ext cx="2415453" cy="1047647"/>
            </a:xfrm>
            <a:custGeom>
              <a:avLst/>
              <a:gdLst/>
              <a:ahLst/>
              <a:cxnLst/>
              <a:rect r="r" b="b" t="t" l="l"/>
              <a:pathLst>
                <a:path h="1047647" w="2415453">
                  <a:moveTo>
                    <a:pt x="0" y="0"/>
                  </a:moveTo>
                  <a:lnTo>
                    <a:pt x="2415453" y="0"/>
                  </a:lnTo>
                  <a:lnTo>
                    <a:pt x="2415453" y="1047647"/>
                  </a:lnTo>
                  <a:lnTo>
                    <a:pt x="0" y="1047647"/>
                  </a:lnTo>
                  <a:close/>
                </a:path>
              </a:pathLst>
            </a:custGeom>
            <a:solidFill>
              <a:srgbClr val="02637F"/>
            </a:solidFill>
          </p:spPr>
        </p:sp>
        <p:sp>
          <p:nvSpPr>
            <p:cNvPr name="TextBox 19" id="19"/>
            <p:cNvSpPr txBox="true"/>
            <p:nvPr/>
          </p:nvSpPr>
          <p:spPr>
            <a:xfrm>
              <a:off x="0" y="-19050"/>
              <a:ext cx="2415453" cy="1066698"/>
            </a:xfrm>
            <a:prstGeom prst="rect">
              <a:avLst/>
            </a:prstGeom>
          </p:spPr>
          <p:txBody>
            <a:bodyPr anchor="ctr" rtlCol="false" tIns="50800" lIns="50800" bIns="50800" rIns="50800"/>
            <a:lstStyle/>
            <a:p>
              <a:pPr algn="ctr">
                <a:lnSpc>
                  <a:spcPts val="3091"/>
                </a:lnSpc>
              </a:pPr>
            </a:p>
          </p:txBody>
        </p:sp>
      </p:grpSp>
      <p:sp>
        <p:nvSpPr>
          <p:cNvPr name="TextBox 20" id="20"/>
          <p:cNvSpPr txBox="true"/>
          <p:nvPr/>
        </p:nvSpPr>
        <p:spPr>
          <a:xfrm rot="0">
            <a:off x="3973411" y="8353156"/>
            <a:ext cx="345155" cy="840090"/>
          </a:xfrm>
          <a:prstGeom prst="rect">
            <a:avLst/>
          </a:prstGeom>
        </p:spPr>
        <p:txBody>
          <a:bodyPr anchor="t" rtlCol="false" tIns="0" lIns="0" bIns="0" rIns="0">
            <a:spAutoFit/>
          </a:bodyPr>
          <a:lstStyle/>
          <a:p>
            <a:pPr algn="ctr">
              <a:lnSpc>
                <a:spcPts val="6906"/>
              </a:lnSpc>
            </a:pPr>
            <a:r>
              <a:rPr lang="en-US" sz="4932">
                <a:solidFill>
                  <a:srgbClr val="FFFFFF"/>
                </a:solidFill>
                <a:latin typeface="Open Sans"/>
                <a:ea typeface="Open Sans"/>
                <a:cs typeface="Open Sans"/>
                <a:sym typeface="Open Sans"/>
              </a:rPr>
              <a:t>|</a:t>
            </a:r>
          </a:p>
        </p:txBody>
      </p:sp>
      <p:sp>
        <p:nvSpPr>
          <p:cNvPr name="Freeform 21" id="21"/>
          <p:cNvSpPr/>
          <p:nvPr/>
        </p:nvSpPr>
        <p:spPr>
          <a:xfrm flipH="false" flipV="false" rot="0">
            <a:off x="4487245" y="8510942"/>
            <a:ext cx="3042911" cy="743781"/>
          </a:xfrm>
          <a:custGeom>
            <a:avLst/>
            <a:gdLst/>
            <a:ahLst/>
            <a:cxnLst/>
            <a:rect r="r" b="b" t="t" l="l"/>
            <a:pathLst>
              <a:path h="743781" w="3042911">
                <a:moveTo>
                  <a:pt x="0" y="0"/>
                </a:moveTo>
                <a:lnTo>
                  <a:pt x="3042911" y="0"/>
                </a:lnTo>
                <a:lnTo>
                  <a:pt x="3042911" y="743781"/>
                </a:lnTo>
                <a:lnTo>
                  <a:pt x="0" y="743781"/>
                </a:lnTo>
                <a:lnTo>
                  <a:pt x="0" y="0"/>
                </a:lnTo>
                <a:close/>
              </a:path>
            </a:pathLst>
          </a:custGeom>
          <a:blipFill>
            <a:blip r:embed="rId4"/>
            <a:stretch>
              <a:fillRect l="-4452" t="-187940" r="-11497" b="-186426"/>
            </a:stretch>
          </a:blipFill>
        </p:spPr>
      </p:sp>
      <p:sp>
        <p:nvSpPr>
          <p:cNvPr name="TextBox 22" id="22"/>
          <p:cNvSpPr txBox="true"/>
          <p:nvPr/>
        </p:nvSpPr>
        <p:spPr>
          <a:xfrm rot="0">
            <a:off x="3963519" y="7079297"/>
            <a:ext cx="338167" cy="815487"/>
          </a:xfrm>
          <a:prstGeom prst="rect">
            <a:avLst/>
          </a:prstGeom>
        </p:spPr>
        <p:txBody>
          <a:bodyPr anchor="t" rtlCol="false" tIns="0" lIns="0" bIns="0" rIns="0">
            <a:spAutoFit/>
          </a:bodyPr>
          <a:lstStyle/>
          <a:p>
            <a:pPr algn="ctr">
              <a:lnSpc>
                <a:spcPts val="6766"/>
              </a:lnSpc>
            </a:pPr>
            <a:r>
              <a:rPr lang="en-US" sz="4833">
                <a:solidFill>
                  <a:srgbClr val="FFFFFF"/>
                </a:solidFill>
                <a:latin typeface="Open Sans"/>
                <a:ea typeface="Open Sans"/>
                <a:cs typeface="Open Sans"/>
                <a:sym typeface="Open Sans"/>
              </a:rPr>
              <a:t>|</a:t>
            </a:r>
          </a:p>
        </p:txBody>
      </p:sp>
      <p:sp>
        <p:nvSpPr>
          <p:cNvPr name="Freeform 23" id="23"/>
          <p:cNvSpPr/>
          <p:nvPr/>
        </p:nvSpPr>
        <p:spPr>
          <a:xfrm flipH="false" flipV="false" rot="0">
            <a:off x="4491165" y="7240783"/>
            <a:ext cx="3162966" cy="677610"/>
          </a:xfrm>
          <a:custGeom>
            <a:avLst/>
            <a:gdLst/>
            <a:ahLst/>
            <a:cxnLst/>
            <a:rect r="r" b="b" t="t" l="l"/>
            <a:pathLst>
              <a:path h="677610" w="3162966">
                <a:moveTo>
                  <a:pt x="0" y="0"/>
                </a:moveTo>
                <a:lnTo>
                  <a:pt x="3162966" y="0"/>
                </a:lnTo>
                <a:lnTo>
                  <a:pt x="3162966" y="677610"/>
                </a:lnTo>
                <a:lnTo>
                  <a:pt x="0" y="677610"/>
                </a:lnTo>
                <a:lnTo>
                  <a:pt x="0" y="0"/>
                </a:lnTo>
                <a:close/>
              </a:path>
            </a:pathLst>
          </a:custGeom>
          <a:blipFill>
            <a:blip r:embed="rId5"/>
            <a:stretch>
              <a:fillRect l="-119470" t="-42023" r="-22153" b="-32794"/>
            </a:stretch>
          </a:blipFill>
        </p:spPr>
      </p:sp>
      <p:grpSp>
        <p:nvGrpSpPr>
          <p:cNvPr name="Group 24" id="24"/>
          <p:cNvGrpSpPr/>
          <p:nvPr/>
        </p:nvGrpSpPr>
        <p:grpSpPr>
          <a:xfrm rot="0">
            <a:off x="1472465" y="7231290"/>
            <a:ext cx="2328427" cy="807541"/>
            <a:chOff x="0" y="0"/>
            <a:chExt cx="3104569" cy="1076721"/>
          </a:xfrm>
        </p:grpSpPr>
        <p:sp>
          <p:nvSpPr>
            <p:cNvPr name="TextBox 25" id="25"/>
            <p:cNvSpPr txBox="true"/>
            <p:nvPr/>
          </p:nvSpPr>
          <p:spPr>
            <a:xfrm rot="0">
              <a:off x="0" y="877989"/>
              <a:ext cx="3062698" cy="198733"/>
            </a:xfrm>
            <a:prstGeom prst="rect">
              <a:avLst/>
            </a:prstGeom>
          </p:spPr>
          <p:txBody>
            <a:bodyPr anchor="t" rtlCol="false" tIns="0" lIns="0" bIns="0" rIns="0">
              <a:spAutoFit/>
            </a:bodyPr>
            <a:lstStyle/>
            <a:p>
              <a:pPr algn="ctr">
                <a:lnSpc>
                  <a:spcPts val="1286"/>
                </a:lnSpc>
              </a:pPr>
              <a:r>
                <a:rPr lang="en-US" b="true" sz="918" spc="284">
                  <a:solidFill>
                    <a:srgbClr val="FFFFFF"/>
                  </a:solidFill>
                  <a:latin typeface="Century Gothic Paneuropean Bold"/>
                  <a:ea typeface="Century Gothic Paneuropean Bold"/>
                  <a:cs typeface="Century Gothic Paneuropean Bold"/>
                  <a:sym typeface="Century Gothic Paneuropean Bold"/>
                </a:rPr>
                <a:t>ENABLING</a:t>
              </a:r>
              <a:r>
                <a:rPr lang="en-US" sz="918" spc="284">
                  <a:solidFill>
                    <a:srgbClr val="FFFFFF"/>
                  </a:solidFill>
                  <a:latin typeface="Century Gothic Paneuropean Light"/>
                  <a:ea typeface="Century Gothic Paneuropean Light"/>
                  <a:cs typeface="Century Gothic Paneuropean Light"/>
                  <a:sym typeface="Century Gothic Paneuropean Light"/>
                </a:rPr>
                <a:t> TECHNOLOGIES</a:t>
              </a:r>
            </a:p>
          </p:txBody>
        </p:sp>
        <p:sp>
          <p:nvSpPr>
            <p:cNvPr name="Freeform 26" id="26"/>
            <p:cNvSpPr/>
            <p:nvPr/>
          </p:nvSpPr>
          <p:spPr>
            <a:xfrm flipH="false" flipV="false" rot="0">
              <a:off x="0" y="0"/>
              <a:ext cx="3104569" cy="807188"/>
            </a:xfrm>
            <a:custGeom>
              <a:avLst/>
              <a:gdLst/>
              <a:ahLst/>
              <a:cxnLst/>
              <a:rect r="r" b="b" t="t" l="l"/>
              <a:pathLst>
                <a:path h="807188" w="3104569">
                  <a:moveTo>
                    <a:pt x="0" y="0"/>
                  </a:moveTo>
                  <a:lnTo>
                    <a:pt x="3104569" y="0"/>
                  </a:lnTo>
                  <a:lnTo>
                    <a:pt x="3104569" y="807188"/>
                  </a:lnTo>
                  <a:lnTo>
                    <a:pt x="0" y="807188"/>
                  </a:lnTo>
                  <a:lnTo>
                    <a:pt x="0" y="0"/>
                  </a:lnTo>
                  <a:close/>
                </a:path>
              </a:pathLst>
            </a:custGeom>
            <a:blipFill>
              <a:blip r:embed="rId6"/>
              <a:stretch>
                <a:fillRect l="0" t="0" r="0" b="0"/>
              </a:stretch>
            </a:blipFill>
          </p:spPr>
        </p:sp>
      </p:grpSp>
      <p:grpSp>
        <p:nvGrpSpPr>
          <p:cNvPr name="Group 27" id="27"/>
          <p:cNvGrpSpPr/>
          <p:nvPr/>
        </p:nvGrpSpPr>
        <p:grpSpPr>
          <a:xfrm rot="0">
            <a:off x="1452174" y="8501417"/>
            <a:ext cx="2328427" cy="807541"/>
            <a:chOff x="0" y="0"/>
            <a:chExt cx="3104569" cy="1076721"/>
          </a:xfrm>
        </p:grpSpPr>
        <p:sp>
          <p:nvSpPr>
            <p:cNvPr name="TextBox 28" id="28"/>
            <p:cNvSpPr txBox="true"/>
            <p:nvPr/>
          </p:nvSpPr>
          <p:spPr>
            <a:xfrm rot="0">
              <a:off x="0" y="877989"/>
              <a:ext cx="3062698" cy="198733"/>
            </a:xfrm>
            <a:prstGeom prst="rect">
              <a:avLst/>
            </a:prstGeom>
          </p:spPr>
          <p:txBody>
            <a:bodyPr anchor="t" rtlCol="false" tIns="0" lIns="0" bIns="0" rIns="0">
              <a:spAutoFit/>
            </a:bodyPr>
            <a:lstStyle/>
            <a:p>
              <a:pPr algn="ctr">
                <a:lnSpc>
                  <a:spcPts val="1286"/>
                </a:lnSpc>
              </a:pPr>
              <a:r>
                <a:rPr lang="en-US" b="true" sz="918" spc="284">
                  <a:solidFill>
                    <a:srgbClr val="FFFFFF"/>
                  </a:solidFill>
                  <a:latin typeface="Century Gothic Paneuropean Bold"/>
                  <a:ea typeface="Century Gothic Paneuropean Bold"/>
                  <a:cs typeface="Century Gothic Paneuropean Bold"/>
                  <a:sym typeface="Century Gothic Paneuropean Bold"/>
                </a:rPr>
                <a:t>ENABLING</a:t>
              </a:r>
              <a:r>
                <a:rPr lang="en-US" sz="918" spc="284">
                  <a:solidFill>
                    <a:srgbClr val="FFFFFF"/>
                  </a:solidFill>
                  <a:latin typeface="Century Gothic Paneuropean Light"/>
                  <a:ea typeface="Century Gothic Paneuropean Light"/>
                  <a:cs typeface="Century Gothic Paneuropean Light"/>
                  <a:sym typeface="Century Gothic Paneuropean Light"/>
                </a:rPr>
                <a:t> TECHNOLOGIES</a:t>
              </a:r>
            </a:p>
          </p:txBody>
        </p:sp>
        <p:sp>
          <p:nvSpPr>
            <p:cNvPr name="Freeform 29" id="29"/>
            <p:cNvSpPr/>
            <p:nvPr/>
          </p:nvSpPr>
          <p:spPr>
            <a:xfrm flipH="false" flipV="false" rot="0">
              <a:off x="0" y="0"/>
              <a:ext cx="3104569" cy="807188"/>
            </a:xfrm>
            <a:custGeom>
              <a:avLst/>
              <a:gdLst/>
              <a:ahLst/>
              <a:cxnLst/>
              <a:rect r="r" b="b" t="t" l="l"/>
              <a:pathLst>
                <a:path h="807188" w="3104569">
                  <a:moveTo>
                    <a:pt x="0" y="0"/>
                  </a:moveTo>
                  <a:lnTo>
                    <a:pt x="3104569" y="0"/>
                  </a:lnTo>
                  <a:lnTo>
                    <a:pt x="3104569" y="807188"/>
                  </a:lnTo>
                  <a:lnTo>
                    <a:pt x="0" y="807188"/>
                  </a:lnTo>
                  <a:lnTo>
                    <a:pt x="0" y="0"/>
                  </a:lnTo>
                  <a:close/>
                </a:path>
              </a:pathLst>
            </a:custGeom>
            <a:blipFill>
              <a:blip r:embed="rId6"/>
              <a:stretch>
                <a:fillRect l="0" t="0" r="0" b="0"/>
              </a:stretch>
            </a:blipFill>
          </p:spPr>
        </p:sp>
      </p:grpSp>
      <p:sp>
        <p:nvSpPr>
          <p:cNvPr name="TextBox 30" id="30"/>
          <p:cNvSpPr txBox="true"/>
          <p:nvPr/>
        </p:nvSpPr>
        <p:spPr>
          <a:xfrm rot="0">
            <a:off x="13105043" y="3794584"/>
            <a:ext cx="341692" cy="823092"/>
          </a:xfrm>
          <a:prstGeom prst="rect">
            <a:avLst/>
          </a:prstGeom>
        </p:spPr>
        <p:txBody>
          <a:bodyPr anchor="t" rtlCol="false" tIns="0" lIns="0" bIns="0" rIns="0">
            <a:spAutoFit/>
          </a:bodyPr>
          <a:lstStyle/>
          <a:p>
            <a:pPr algn="ctr">
              <a:lnSpc>
                <a:spcPts val="6836"/>
              </a:lnSpc>
            </a:pPr>
            <a:r>
              <a:rPr lang="en-US" sz="4883">
                <a:solidFill>
                  <a:srgbClr val="000000"/>
                </a:solidFill>
                <a:latin typeface="Open Sans"/>
                <a:ea typeface="Open Sans"/>
                <a:cs typeface="Open Sans"/>
                <a:sym typeface="Open Sans"/>
              </a:rPr>
              <a:t>|</a:t>
            </a:r>
          </a:p>
        </p:txBody>
      </p:sp>
      <p:sp>
        <p:nvSpPr>
          <p:cNvPr name="Freeform 31" id="31"/>
          <p:cNvSpPr/>
          <p:nvPr/>
        </p:nvSpPr>
        <p:spPr>
          <a:xfrm flipH="false" flipV="false" rot="0">
            <a:off x="13655817" y="3991012"/>
            <a:ext cx="3090242" cy="657379"/>
          </a:xfrm>
          <a:custGeom>
            <a:avLst/>
            <a:gdLst/>
            <a:ahLst/>
            <a:cxnLst/>
            <a:rect r="r" b="b" t="t" l="l"/>
            <a:pathLst>
              <a:path h="657379" w="3090242">
                <a:moveTo>
                  <a:pt x="0" y="0"/>
                </a:moveTo>
                <a:lnTo>
                  <a:pt x="3090242" y="0"/>
                </a:lnTo>
                <a:lnTo>
                  <a:pt x="3090242" y="657379"/>
                </a:lnTo>
                <a:lnTo>
                  <a:pt x="0" y="657379"/>
                </a:lnTo>
                <a:lnTo>
                  <a:pt x="0" y="0"/>
                </a:lnTo>
                <a:close/>
              </a:path>
            </a:pathLst>
          </a:custGeom>
          <a:blipFill>
            <a:blip r:embed="rId7"/>
            <a:stretch>
              <a:fillRect l="0" t="0" r="0" b="0"/>
            </a:stretch>
          </a:blipFill>
        </p:spPr>
      </p:sp>
      <p:grpSp>
        <p:nvGrpSpPr>
          <p:cNvPr name="Group 32" id="32"/>
          <p:cNvGrpSpPr/>
          <p:nvPr/>
        </p:nvGrpSpPr>
        <p:grpSpPr>
          <a:xfrm rot="0">
            <a:off x="10564393" y="3991012"/>
            <a:ext cx="2399962" cy="831325"/>
            <a:chOff x="0" y="0"/>
            <a:chExt cx="3199950" cy="1108434"/>
          </a:xfrm>
        </p:grpSpPr>
        <p:sp>
          <p:nvSpPr>
            <p:cNvPr name="Freeform 33" id="33"/>
            <p:cNvSpPr/>
            <p:nvPr/>
          </p:nvSpPr>
          <p:spPr>
            <a:xfrm flipH="false" flipV="false" rot="0">
              <a:off x="0" y="0"/>
              <a:ext cx="3199950" cy="849646"/>
            </a:xfrm>
            <a:custGeom>
              <a:avLst/>
              <a:gdLst/>
              <a:ahLst/>
              <a:cxnLst/>
              <a:rect r="r" b="b" t="t" l="l"/>
              <a:pathLst>
                <a:path h="849646" w="3199950">
                  <a:moveTo>
                    <a:pt x="0" y="0"/>
                  </a:moveTo>
                  <a:lnTo>
                    <a:pt x="3199950" y="0"/>
                  </a:lnTo>
                  <a:lnTo>
                    <a:pt x="3199950" y="849646"/>
                  </a:lnTo>
                  <a:lnTo>
                    <a:pt x="0" y="849646"/>
                  </a:lnTo>
                  <a:lnTo>
                    <a:pt x="0" y="0"/>
                  </a:lnTo>
                  <a:close/>
                </a:path>
              </a:pathLst>
            </a:custGeom>
            <a:blipFill>
              <a:blip r:embed="rId8"/>
              <a:stretch>
                <a:fillRect l="-4305" t="-11846" r="-4266" b="-11846"/>
              </a:stretch>
            </a:blipFill>
          </p:spPr>
        </p:sp>
        <p:sp>
          <p:nvSpPr>
            <p:cNvPr name="TextBox 34" id="34"/>
            <p:cNvSpPr txBox="true"/>
            <p:nvPr/>
          </p:nvSpPr>
          <p:spPr>
            <a:xfrm rot="0">
              <a:off x="0" y="892124"/>
              <a:ext cx="3199950" cy="216310"/>
            </a:xfrm>
            <a:prstGeom prst="rect">
              <a:avLst/>
            </a:prstGeom>
          </p:spPr>
          <p:txBody>
            <a:bodyPr anchor="t" rtlCol="false" tIns="0" lIns="0" bIns="0" rIns="0">
              <a:spAutoFit/>
            </a:bodyPr>
            <a:lstStyle/>
            <a:p>
              <a:pPr algn="ctr">
                <a:lnSpc>
                  <a:spcPts val="1343"/>
                </a:lnSpc>
              </a:pPr>
              <a:r>
                <a:rPr lang="en-US" b="true" sz="959" spc="297">
                  <a:solidFill>
                    <a:srgbClr val="000000"/>
                  </a:solidFill>
                  <a:latin typeface="Century Gothic Paneuropean Bold"/>
                  <a:ea typeface="Century Gothic Paneuropean Bold"/>
                  <a:cs typeface="Century Gothic Paneuropean Bold"/>
                  <a:sym typeface="Century Gothic Paneuropean Bold"/>
                </a:rPr>
                <a:t>ENABLING</a:t>
              </a:r>
              <a:r>
                <a:rPr lang="en-US" sz="959" spc="297">
                  <a:solidFill>
                    <a:srgbClr val="000000"/>
                  </a:solidFill>
                  <a:latin typeface="Century Gothic Paneuropean Light"/>
                  <a:ea typeface="Century Gothic Paneuropean Light"/>
                  <a:cs typeface="Century Gothic Paneuropean Light"/>
                  <a:sym typeface="Century Gothic Paneuropean Light"/>
                </a:rPr>
                <a:t> TECHNOLOGIES</a:t>
              </a:r>
            </a:p>
          </p:txBody>
        </p:sp>
      </p:grpSp>
      <p:sp>
        <p:nvSpPr>
          <p:cNvPr name="TextBox 35" id="35"/>
          <p:cNvSpPr txBox="true"/>
          <p:nvPr/>
        </p:nvSpPr>
        <p:spPr>
          <a:xfrm rot="0">
            <a:off x="13116199" y="5027113"/>
            <a:ext cx="339702" cy="818797"/>
          </a:xfrm>
          <a:prstGeom prst="rect">
            <a:avLst/>
          </a:prstGeom>
        </p:spPr>
        <p:txBody>
          <a:bodyPr anchor="t" rtlCol="false" tIns="0" lIns="0" bIns="0" rIns="0">
            <a:spAutoFit/>
          </a:bodyPr>
          <a:lstStyle/>
          <a:p>
            <a:pPr algn="ctr">
              <a:lnSpc>
                <a:spcPts val="6797"/>
              </a:lnSpc>
            </a:pPr>
            <a:r>
              <a:rPr lang="en-US" sz="4855">
                <a:solidFill>
                  <a:srgbClr val="000000"/>
                </a:solidFill>
                <a:latin typeface="Open Sans"/>
                <a:ea typeface="Open Sans"/>
                <a:cs typeface="Open Sans"/>
                <a:sym typeface="Open Sans"/>
              </a:rPr>
              <a:t>|</a:t>
            </a:r>
          </a:p>
        </p:txBody>
      </p:sp>
      <p:sp>
        <p:nvSpPr>
          <p:cNvPr name="Freeform 36" id="36"/>
          <p:cNvSpPr/>
          <p:nvPr/>
        </p:nvSpPr>
        <p:spPr>
          <a:xfrm flipH="false" flipV="false" rot="0">
            <a:off x="13663765" y="5222896"/>
            <a:ext cx="3072243" cy="653550"/>
          </a:xfrm>
          <a:custGeom>
            <a:avLst/>
            <a:gdLst/>
            <a:ahLst/>
            <a:cxnLst/>
            <a:rect r="r" b="b" t="t" l="l"/>
            <a:pathLst>
              <a:path h="653550" w="3072243">
                <a:moveTo>
                  <a:pt x="0" y="0"/>
                </a:moveTo>
                <a:lnTo>
                  <a:pt x="3072243" y="0"/>
                </a:lnTo>
                <a:lnTo>
                  <a:pt x="3072243" y="653550"/>
                </a:lnTo>
                <a:lnTo>
                  <a:pt x="0" y="653550"/>
                </a:lnTo>
                <a:lnTo>
                  <a:pt x="0" y="0"/>
                </a:lnTo>
                <a:close/>
              </a:path>
            </a:pathLst>
          </a:custGeom>
          <a:blipFill>
            <a:blip r:embed="rId7"/>
            <a:stretch>
              <a:fillRect l="0" t="0" r="0" b="0"/>
            </a:stretch>
          </a:blipFill>
        </p:spPr>
      </p:sp>
      <p:grpSp>
        <p:nvGrpSpPr>
          <p:cNvPr name="Group 37" id="37"/>
          <p:cNvGrpSpPr/>
          <p:nvPr/>
        </p:nvGrpSpPr>
        <p:grpSpPr>
          <a:xfrm rot="0">
            <a:off x="10554342" y="5222896"/>
            <a:ext cx="2372126" cy="827401"/>
            <a:chOff x="0" y="0"/>
            <a:chExt cx="3162834" cy="1103202"/>
          </a:xfrm>
        </p:grpSpPr>
        <p:sp>
          <p:nvSpPr>
            <p:cNvPr name="Freeform 38" id="38"/>
            <p:cNvSpPr/>
            <p:nvPr/>
          </p:nvSpPr>
          <p:spPr>
            <a:xfrm flipH="false" flipV="false" rot="0">
              <a:off x="0" y="0"/>
              <a:ext cx="3162834" cy="835995"/>
            </a:xfrm>
            <a:custGeom>
              <a:avLst/>
              <a:gdLst/>
              <a:ahLst/>
              <a:cxnLst/>
              <a:rect r="r" b="b" t="t" l="l"/>
              <a:pathLst>
                <a:path h="835995" w="3162834">
                  <a:moveTo>
                    <a:pt x="0" y="0"/>
                  </a:moveTo>
                  <a:lnTo>
                    <a:pt x="3162834" y="0"/>
                  </a:lnTo>
                  <a:lnTo>
                    <a:pt x="3162834" y="835995"/>
                  </a:lnTo>
                  <a:lnTo>
                    <a:pt x="0" y="835995"/>
                  </a:lnTo>
                  <a:lnTo>
                    <a:pt x="0" y="0"/>
                  </a:lnTo>
                  <a:close/>
                </a:path>
              </a:pathLst>
            </a:custGeom>
            <a:blipFill>
              <a:blip r:embed="rId9"/>
              <a:stretch>
                <a:fillRect l="-1141" t="-7884" r="-919" b="-55448"/>
              </a:stretch>
            </a:blipFill>
          </p:spPr>
        </p:sp>
        <p:sp>
          <p:nvSpPr>
            <p:cNvPr name="TextBox 39" id="39"/>
            <p:cNvSpPr txBox="true"/>
            <p:nvPr/>
          </p:nvSpPr>
          <p:spPr>
            <a:xfrm rot="0">
              <a:off x="0" y="889069"/>
              <a:ext cx="3162834" cy="214133"/>
            </a:xfrm>
            <a:prstGeom prst="rect">
              <a:avLst/>
            </a:prstGeom>
          </p:spPr>
          <p:txBody>
            <a:bodyPr anchor="t" rtlCol="false" tIns="0" lIns="0" bIns="0" rIns="0">
              <a:spAutoFit/>
            </a:bodyPr>
            <a:lstStyle/>
            <a:p>
              <a:pPr algn="ctr">
                <a:lnSpc>
                  <a:spcPts val="1328"/>
                </a:lnSpc>
              </a:pPr>
              <a:r>
                <a:rPr lang="en-US" b="true" sz="948" spc="294">
                  <a:solidFill>
                    <a:srgbClr val="000000"/>
                  </a:solidFill>
                  <a:latin typeface="Century Gothic Paneuropean Bold"/>
                  <a:ea typeface="Century Gothic Paneuropean Bold"/>
                  <a:cs typeface="Century Gothic Paneuropean Bold"/>
                  <a:sym typeface="Century Gothic Paneuropean Bold"/>
                </a:rPr>
                <a:t>ENABLING</a:t>
              </a:r>
              <a:r>
                <a:rPr lang="en-US" sz="948" spc="294">
                  <a:solidFill>
                    <a:srgbClr val="000000"/>
                  </a:solidFill>
                  <a:latin typeface="Century Gothic Paneuropean Light"/>
                  <a:ea typeface="Century Gothic Paneuropean Light"/>
                  <a:cs typeface="Century Gothic Paneuropean Light"/>
                  <a:sym typeface="Century Gothic Paneuropean Light"/>
                </a:rPr>
                <a:t> TECHNOLOGIES</a:t>
              </a:r>
            </a:p>
          </p:txBody>
        </p:sp>
      </p:grpSp>
      <p:grpSp>
        <p:nvGrpSpPr>
          <p:cNvPr name="Group 40" id="40"/>
          <p:cNvGrpSpPr/>
          <p:nvPr/>
        </p:nvGrpSpPr>
        <p:grpSpPr>
          <a:xfrm rot="0">
            <a:off x="10567907" y="7968803"/>
            <a:ext cx="2420179" cy="844162"/>
            <a:chOff x="0" y="0"/>
            <a:chExt cx="3226905" cy="1125550"/>
          </a:xfrm>
        </p:grpSpPr>
        <p:sp>
          <p:nvSpPr>
            <p:cNvPr name="Freeform 41" id="41"/>
            <p:cNvSpPr/>
            <p:nvPr/>
          </p:nvSpPr>
          <p:spPr>
            <a:xfrm flipH="false" flipV="false" rot="0">
              <a:off x="0" y="0"/>
              <a:ext cx="3226905" cy="852930"/>
            </a:xfrm>
            <a:custGeom>
              <a:avLst/>
              <a:gdLst/>
              <a:ahLst/>
              <a:cxnLst/>
              <a:rect r="r" b="b" t="t" l="l"/>
              <a:pathLst>
                <a:path h="852930" w="3226905">
                  <a:moveTo>
                    <a:pt x="0" y="0"/>
                  </a:moveTo>
                  <a:lnTo>
                    <a:pt x="3226905" y="0"/>
                  </a:lnTo>
                  <a:lnTo>
                    <a:pt x="3226905" y="852930"/>
                  </a:lnTo>
                  <a:lnTo>
                    <a:pt x="0" y="852930"/>
                  </a:lnTo>
                  <a:lnTo>
                    <a:pt x="0" y="0"/>
                  </a:lnTo>
                  <a:close/>
                </a:path>
              </a:pathLst>
            </a:custGeom>
            <a:blipFill>
              <a:blip r:embed="rId9"/>
              <a:stretch>
                <a:fillRect l="-1141" t="-7884" r="-919" b="-55448"/>
              </a:stretch>
            </a:blipFill>
          </p:spPr>
        </p:sp>
        <p:sp>
          <p:nvSpPr>
            <p:cNvPr name="TextBox 42" id="42"/>
            <p:cNvSpPr txBox="true"/>
            <p:nvPr/>
          </p:nvSpPr>
          <p:spPr>
            <a:xfrm rot="0">
              <a:off x="0" y="907658"/>
              <a:ext cx="3226905" cy="217891"/>
            </a:xfrm>
            <a:prstGeom prst="rect">
              <a:avLst/>
            </a:prstGeom>
          </p:spPr>
          <p:txBody>
            <a:bodyPr anchor="t" rtlCol="false" tIns="0" lIns="0" bIns="0" rIns="0">
              <a:spAutoFit/>
            </a:bodyPr>
            <a:lstStyle/>
            <a:p>
              <a:pPr algn="ctr">
                <a:lnSpc>
                  <a:spcPts val="1355"/>
                </a:lnSpc>
              </a:pPr>
              <a:r>
                <a:rPr lang="en-US" b="true" sz="967" spc="300">
                  <a:solidFill>
                    <a:srgbClr val="000000"/>
                  </a:solidFill>
                  <a:latin typeface="Century Gothic Paneuropean Bold"/>
                  <a:ea typeface="Century Gothic Paneuropean Bold"/>
                  <a:cs typeface="Century Gothic Paneuropean Bold"/>
                  <a:sym typeface="Century Gothic Paneuropean Bold"/>
                </a:rPr>
                <a:t>ENABLING</a:t>
              </a:r>
              <a:r>
                <a:rPr lang="en-US" sz="967" spc="300">
                  <a:solidFill>
                    <a:srgbClr val="000000"/>
                  </a:solidFill>
                  <a:latin typeface="Century Gothic Paneuropean Light"/>
                  <a:ea typeface="Century Gothic Paneuropean Light"/>
                  <a:cs typeface="Century Gothic Paneuropean Light"/>
                  <a:sym typeface="Century Gothic Paneuropean Light"/>
                </a:rPr>
                <a:t> TECHNOLOGIES</a:t>
              </a:r>
            </a:p>
          </p:txBody>
        </p:sp>
      </p:grpSp>
      <p:sp>
        <p:nvSpPr>
          <p:cNvPr name="Freeform 43" id="43"/>
          <p:cNvSpPr/>
          <p:nvPr/>
        </p:nvSpPr>
        <p:spPr>
          <a:xfrm flipH="false" flipV="false" rot="0">
            <a:off x="13727102" y="8077100"/>
            <a:ext cx="3022471" cy="441977"/>
          </a:xfrm>
          <a:custGeom>
            <a:avLst/>
            <a:gdLst/>
            <a:ahLst/>
            <a:cxnLst/>
            <a:rect r="r" b="b" t="t" l="l"/>
            <a:pathLst>
              <a:path h="441977" w="3022471">
                <a:moveTo>
                  <a:pt x="0" y="0"/>
                </a:moveTo>
                <a:lnTo>
                  <a:pt x="3022470" y="0"/>
                </a:lnTo>
                <a:lnTo>
                  <a:pt x="3022470" y="441977"/>
                </a:lnTo>
                <a:lnTo>
                  <a:pt x="0" y="441977"/>
                </a:lnTo>
                <a:lnTo>
                  <a:pt x="0" y="0"/>
                </a:lnTo>
                <a:close/>
              </a:path>
            </a:pathLst>
          </a:custGeom>
          <a:blipFill>
            <a:blip r:embed="rId10"/>
            <a:stretch>
              <a:fillRect l="-13539" t="-73348" r="-11707" b="-78908"/>
            </a:stretch>
          </a:blipFill>
        </p:spPr>
      </p:sp>
      <p:sp>
        <p:nvSpPr>
          <p:cNvPr name="TextBox 44" id="44"/>
          <p:cNvSpPr txBox="true"/>
          <p:nvPr/>
        </p:nvSpPr>
        <p:spPr>
          <a:xfrm rot="0">
            <a:off x="13186945" y="7751740"/>
            <a:ext cx="346583" cy="852697"/>
          </a:xfrm>
          <a:prstGeom prst="rect">
            <a:avLst/>
          </a:prstGeom>
        </p:spPr>
        <p:txBody>
          <a:bodyPr anchor="t" rtlCol="false" tIns="0" lIns="0" bIns="0" rIns="0">
            <a:spAutoFit/>
          </a:bodyPr>
          <a:lstStyle/>
          <a:p>
            <a:pPr algn="ctr">
              <a:lnSpc>
                <a:spcPts val="6934"/>
              </a:lnSpc>
            </a:pPr>
            <a:r>
              <a:rPr lang="en-US" sz="4953">
                <a:solidFill>
                  <a:srgbClr val="000000"/>
                </a:solidFill>
                <a:latin typeface="Open Sans"/>
                <a:ea typeface="Open Sans"/>
                <a:cs typeface="Open Sans"/>
                <a:sym typeface="Open Sans"/>
              </a:rPr>
              <a:t>|</a:t>
            </a:r>
          </a:p>
        </p:txBody>
      </p:sp>
      <p:sp>
        <p:nvSpPr>
          <p:cNvPr name="TextBox 45" id="45"/>
          <p:cNvSpPr txBox="true"/>
          <p:nvPr/>
        </p:nvSpPr>
        <p:spPr>
          <a:xfrm rot="0">
            <a:off x="13191836" y="6574173"/>
            <a:ext cx="341692" cy="823092"/>
          </a:xfrm>
          <a:prstGeom prst="rect">
            <a:avLst/>
          </a:prstGeom>
        </p:spPr>
        <p:txBody>
          <a:bodyPr anchor="t" rtlCol="false" tIns="0" lIns="0" bIns="0" rIns="0">
            <a:spAutoFit/>
          </a:bodyPr>
          <a:lstStyle/>
          <a:p>
            <a:pPr algn="ctr">
              <a:lnSpc>
                <a:spcPts val="6836"/>
              </a:lnSpc>
            </a:pPr>
            <a:r>
              <a:rPr lang="en-US" sz="4883">
                <a:solidFill>
                  <a:srgbClr val="000000"/>
                </a:solidFill>
                <a:latin typeface="Open Sans"/>
                <a:ea typeface="Open Sans"/>
                <a:cs typeface="Open Sans"/>
                <a:sym typeface="Open Sans"/>
              </a:rPr>
              <a:t>|</a:t>
            </a:r>
          </a:p>
        </p:txBody>
      </p:sp>
      <p:grpSp>
        <p:nvGrpSpPr>
          <p:cNvPr name="Group 46" id="46"/>
          <p:cNvGrpSpPr/>
          <p:nvPr/>
        </p:nvGrpSpPr>
        <p:grpSpPr>
          <a:xfrm rot="0">
            <a:off x="10651186" y="6770601"/>
            <a:ext cx="2399962" cy="831325"/>
            <a:chOff x="0" y="0"/>
            <a:chExt cx="3199950" cy="1108434"/>
          </a:xfrm>
        </p:grpSpPr>
        <p:sp>
          <p:nvSpPr>
            <p:cNvPr name="Freeform 47" id="47"/>
            <p:cNvSpPr/>
            <p:nvPr/>
          </p:nvSpPr>
          <p:spPr>
            <a:xfrm flipH="false" flipV="false" rot="0">
              <a:off x="0" y="0"/>
              <a:ext cx="3199950" cy="849646"/>
            </a:xfrm>
            <a:custGeom>
              <a:avLst/>
              <a:gdLst/>
              <a:ahLst/>
              <a:cxnLst/>
              <a:rect r="r" b="b" t="t" l="l"/>
              <a:pathLst>
                <a:path h="849646" w="3199950">
                  <a:moveTo>
                    <a:pt x="0" y="0"/>
                  </a:moveTo>
                  <a:lnTo>
                    <a:pt x="3199950" y="0"/>
                  </a:lnTo>
                  <a:lnTo>
                    <a:pt x="3199950" y="849646"/>
                  </a:lnTo>
                  <a:lnTo>
                    <a:pt x="0" y="849646"/>
                  </a:lnTo>
                  <a:lnTo>
                    <a:pt x="0" y="0"/>
                  </a:lnTo>
                  <a:close/>
                </a:path>
              </a:pathLst>
            </a:custGeom>
            <a:blipFill>
              <a:blip r:embed="rId8"/>
              <a:stretch>
                <a:fillRect l="-4305" t="-11846" r="-4266" b="-11846"/>
              </a:stretch>
            </a:blipFill>
          </p:spPr>
        </p:sp>
        <p:sp>
          <p:nvSpPr>
            <p:cNvPr name="TextBox 48" id="48"/>
            <p:cNvSpPr txBox="true"/>
            <p:nvPr/>
          </p:nvSpPr>
          <p:spPr>
            <a:xfrm rot="0">
              <a:off x="0" y="892124"/>
              <a:ext cx="3199950" cy="216310"/>
            </a:xfrm>
            <a:prstGeom prst="rect">
              <a:avLst/>
            </a:prstGeom>
          </p:spPr>
          <p:txBody>
            <a:bodyPr anchor="t" rtlCol="false" tIns="0" lIns="0" bIns="0" rIns="0">
              <a:spAutoFit/>
            </a:bodyPr>
            <a:lstStyle/>
            <a:p>
              <a:pPr algn="ctr">
                <a:lnSpc>
                  <a:spcPts val="1343"/>
                </a:lnSpc>
              </a:pPr>
              <a:r>
                <a:rPr lang="en-US" b="true" sz="959" spc="297">
                  <a:solidFill>
                    <a:srgbClr val="000000"/>
                  </a:solidFill>
                  <a:latin typeface="Century Gothic Paneuropean Bold"/>
                  <a:ea typeface="Century Gothic Paneuropean Bold"/>
                  <a:cs typeface="Century Gothic Paneuropean Bold"/>
                  <a:sym typeface="Century Gothic Paneuropean Bold"/>
                </a:rPr>
                <a:t>ENABLING</a:t>
              </a:r>
              <a:r>
                <a:rPr lang="en-US" sz="959" spc="297">
                  <a:solidFill>
                    <a:srgbClr val="000000"/>
                  </a:solidFill>
                  <a:latin typeface="Century Gothic Paneuropean Light"/>
                  <a:ea typeface="Century Gothic Paneuropean Light"/>
                  <a:cs typeface="Century Gothic Paneuropean Light"/>
                  <a:sym typeface="Century Gothic Paneuropean Light"/>
                </a:rPr>
                <a:t> TECHNOLOGIES</a:t>
              </a:r>
            </a:p>
          </p:txBody>
        </p:sp>
      </p:grpSp>
      <p:sp>
        <p:nvSpPr>
          <p:cNvPr name="Freeform 49" id="49"/>
          <p:cNvSpPr/>
          <p:nvPr/>
        </p:nvSpPr>
        <p:spPr>
          <a:xfrm flipH="false" flipV="false" rot="0">
            <a:off x="13737153" y="6869846"/>
            <a:ext cx="3022471" cy="441977"/>
          </a:xfrm>
          <a:custGeom>
            <a:avLst/>
            <a:gdLst/>
            <a:ahLst/>
            <a:cxnLst/>
            <a:rect r="r" b="b" t="t" l="l"/>
            <a:pathLst>
              <a:path h="441977" w="3022471">
                <a:moveTo>
                  <a:pt x="0" y="0"/>
                </a:moveTo>
                <a:lnTo>
                  <a:pt x="3022470" y="0"/>
                </a:lnTo>
                <a:lnTo>
                  <a:pt x="3022470" y="441977"/>
                </a:lnTo>
                <a:lnTo>
                  <a:pt x="0" y="441977"/>
                </a:lnTo>
                <a:lnTo>
                  <a:pt x="0" y="0"/>
                </a:lnTo>
                <a:close/>
              </a:path>
            </a:pathLst>
          </a:custGeom>
          <a:blipFill>
            <a:blip r:embed="rId10"/>
            <a:stretch>
              <a:fillRect l="-13539" t="-73348" r="-11707" b="-78908"/>
            </a:stretch>
          </a:blipFill>
        </p:spPr>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300276" y="1178921"/>
            <a:ext cx="2204706" cy="2204706"/>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9ECC"/>
            </a:solidFill>
          </p:spPr>
        </p:sp>
      </p:grpSp>
      <p:grpSp>
        <p:nvGrpSpPr>
          <p:cNvPr name="Group 4" id="4"/>
          <p:cNvGrpSpPr/>
          <p:nvPr/>
        </p:nvGrpSpPr>
        <p:grpSpPr>
          <a:xfrm rot="0">
            <a:off x="12300276" y="4095812"/>
            <a:ext cx="2204706" cy="2204706"/>
            <a:chOff x="0" y="0"/>
            <a:chExt cx="6350000" cy="6350000"/>
          </a:xfrm>
        </p:grpSpPr>
        <p:sp>
          <p:nvSpPr>
            <p:cNvPr name="Freeform 5" id="5"/>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sp>
      </p:grpSp>
      <p:grpSp>
        <p:nvGrpSpPr>
          <p:cNvPr name="Group 6" id="6"/>
          <p:cNvGrpSpPr/>
          <p:nvPr/>
        </p:nvGrpSpPr>
        <p:grpSpPr>
          <a:xfrm rot="0">
            <a:off x="12300276" y="7145262"/>
            <a:ext cx="2204706" cy="2204706"/>
            <a:chOff x="0" y="0"/>
            <a:chExt cx="6350000" cy="6350000"/>
          </a:xfrm>
        </p:grpSpPr>
        <p:sp>
          <p:nvSpPr>
            <p:cNvPr name="Freeform 7" id="7"/>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2637F"/>
            </a:solidFill>
          </p:spPr>
        </p:sp>
      </p:grpSp>
      <p:grpSp>
        <p:nvGrpSpPr>
          <p:cNvPr name="Group 8" id="8"/>
          <p:cNvGrpSpPr/>
          <p:nvPr/>
        </p:nvGrpSpPr>
        <p:grpSpPr>
          <a:xfrm rot="0">
            <a:off x="9099640" y="4095812"/>
            <a:ext cx="2204706" cy="2204706"/>
            <a:chOff x="0" y="0"/>
            <a:chExt cx="6350000" cy="6350000"/>
          </a:xfrm>
        </p:grpSpPr>
        <p:sp>
          <p:nvSpPr>
            <p:cNvPr name="Freeform 9" id="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2637F"/>
            </a:solidFill>
          </p:spPr>
        </p:sp>
      </p:grpSp>
      <p:grpSp>
        <p:nvGrpSpPr>
          <p:cNvPr name="Group 10" id="10"/>
          <p:cNvGrpSpPr/>
          <p:nvPr/>
        </p:nvGrpSpPr>
        <p:grpSpPr>
          <a:xfrm rot="0">
            <a:off x="15143283" y="1178921"/>
            <a:ext cx="2204706" cy="2204706"/>
            <a:chOff x="0" y="0"/>
            <a:chExt cx="6350000" cy="6350000"/>
          </a:xfrm>
        </p:grpSpPr>
        <p:sp>
          <p:nvSpPr>
            <p:cNvPr name="Freeform 11" id="1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2637F"/>
            </a:solidFill>
          </p:spPr>
        </p:sp>
      </p:grpSp>
      <p:sp>
        <p:nvSpPr>
          <p:cNvPr name="Freeform 12" id="12"/>
          <p:cNvSpPr/>
          <p:nvPr/>
        </p:nvSpPr>
        <p:spPr>
          <a:xfrm flipH="false" flipV="false" rot="0">
            <a:off x="12656896" y="1521371"/>
            <a:ext cx="1491467" cy="1519805"/>
          </a:xfrm>
          <a:custGeom>
            <a:avLst/>
            <a:gdLst/>
            <a:ahLst/>
            <a:cxnLst/>
            <a:rect r="r" b="b" t="t" l="l"/>
            <a:pathLst>
              <a:path h="1519805" w="1491467">
                <a:moveTo>
                  <a:pt x="0" y="0"/>
                </a:moveTo>
                <a:lnTo>
                  <a:pt x="1491467" y="0"/>
                </a:lnTo>
                <a:lnTo>
                  <a:pt x="1491467" y="1519805"/>
                </a:lnTo>
                <a:lnTo>
                  <a:pt x="0" y="1519805"/>
                </a:lnTo>
                <a:lnTo>
                  <a:pt x="0" y="0"/>
                </a:lnTo>
                <a:close/>
              </a:path>
            </a:pathLst>
          </a:custGeom>
          <a:blipFill>
            <a:blip r:embed="rId2"/>
            <a:stretch>
              <a:fillRect l="0" t="0" r="0" b="0"/>
            </a:stretch>
          </a:blipFill>
        </p:spPr>
      </p:sp>
      <p:sp>
        <p:nvSpPr>
          <p:cNvPr name="Freeform 13" id="13"/>
          <p:cNvSpPr/>
          <p:nvPr/>
        </p:nvSpPr>
        <p:spPr>
          <a:xfrm flipH="false" flipV="false" rot="0">
            <a:off x="15499903" y="1547517"/>
            <a:ext cx="1491467" cy="1519805"/>
          </a:xfrm>
          <a:custGeom>
            <a:avLst/>
            <a:gdLst/>
            <a:ahLst/>
            <a:cxnLst/>
            <a:rect r="r" b="b" t="t" l="l"/>
            <a:pathLst>
              <a:path h="1519805" w="1491467">
                <a:moveTo>
                  <a:pt x="0" y="0"/>
                </a:moveTo>
                <a:lnTo>
                  <a:pt x="1491467" y="0"/>
                </a:lnTo>
                <a:lnTo>
                  <a:pt x="1491467" y="1519805"/>
                </a:lnTo>
                <a:lnTo>
                  <a:pt x="0" y="1519805"/>
                </a:lnTo>
                <a:lnTo>
                  <a:pt x="0" y="0"/>
                </a:lnTo>
                <a:close/>
              </a:path>
            </a:pathLst>
          </a:custGeom>
          <a:blipFill>
            <a:blip r:embed="rId3"/>
            <a:stretch>
              <a:fillRect l="0" t="0" r="0" b="0"/>
            </a:stretch>
          </a:blipFill>
        </p:spPr>
      </p:sp>
      <p:grpSp>
        <p:nvGrpSpPr>
          <p:cNvPr name="Group 14" id="14"/>
          <p:cNvGrpSpPr/>
          <p:nvPr/>
        </p:nvGrpSpPr>
        <p:grpSpPr>
          <a:xfrm rot="0">
            <a:off x="12300276" y="4116257"/>
            <a:ext cx="2204706" cy="2204706"/>
            <a:chOff x="0" y="0"/>
            <a:chExt cx="6350000" cy="6350000"/>
          </a:xfrm>
        </p:grpSpPr>
        <p:sp>
          <p:nvSpPr>
            <p:cNvPr name="Freeform 15" id="15"/>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9F24"/>
            </a:solidFill>
          </p:spPr>
        </p:sp>
      </p:grpSp>
      <p:sp>
        <p:nvSpPr>
          <p:cNvPr name="Freeform 16" id="16"/>
          <p:cNvSpPr/>
          <p:nvPr/>
        </p:nvSpPr>
        <p:spPr>
          <a:xfrm flipH="false" flipV="false" rot="0">
            <a:off x="12868497" y="4522101"/>
            <a:ext cx="1068266" cy="1393019"/>
          </a:xfrm>
          <a:custGeom>
            <a:avLst/>
            <a:gdLst/>
            <a:ahLst/>
            <a:cxnLst/>
            <a:rect r="r" b="b" t="t" l="l"/>
            <a:pathLst>
              <a:path h="1393019" w="1068266">
                <a:moveTo>
                  <a:pt x="0" y="0"/>
                </a:moveTo>
                <a:lnTo>
                  <a:pt x="1068266" y="0"/>
                </a:lnTo>
                <a:lnTo>
                  <a:pt x="1068266" y="1393019"/>
                </a:lnTo>
                <a:lnTo>
                  <a:pt x="0" y="1393019"/>
                </a:lnTo>
                <a:lnTo>
                  <a:pt x="0" y="0"/>
                </a:lnTo>
                <a:close/>
              </a:path>
            </a:pathLst>
          </a:custGeom>
          <a:blipFill>
            <a:blip r:embed="rId4"/>
            <a:stretch>
              <a:fillRect l="0" t="0" r="0" b="0"/>
            </a:stretch>
          </a:blipFill>
        </p:spPr>
      </p:sp>
      <p:grpSp>
        <p:nvGrpSpPr>
          <p:cNvPr name="Group 17" id="17"/>
          <p:cNvGrpSpPr/>
          <p:nvPr/>
        </p:nvGrpSpPr>
        <p:grpSpPr>
          <a:xfrm rot="0">
            <a:off x="15143283" y="4095812"/>
            <a:ext cx="2204706" cy="2204706"/>
            <a:chOff x="0" y="0"/>
            <a:chExt cx="6350000" cy="6350000"/>
          </a:xfrm>
        </p:grpSpPr>
        <p:sp>
          <p:nvSpPr>
            <p:cNvPr name="Freeform 18" id="18"/>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9ECC"/>
            </a:solidFill>
          </p:spPr>
        </p:sp>
      </p:grpSp>
      <p:sp>
        <p:nvSpPr>
          <p:cNvPr name="Freeform 19" id="19"/>
          <p:cNvSpPr/>
          <p:nvPr/>
        </p:nvSpPr>
        <p:spPr>
          <a:xfrm flipH="false" flipV="false" rot="0">
            <a:off x="15711503" y="4501655"/>
            <a:ext cx="1068266" cy="1393019"/>
          </a:xfrm>
          <a:custGeom>
            <a:avLst/>
            <a:gdLst/>
            <a:ahLst/>
            <a:cxnLst/>
            <a:rect r="r" b="b" t="t" l="l"/>
            <a:pathLst>
              <a:path h="1393019" w="1068266">
                <a:moveTo>
                  <a:pt x="0" y="0"/>
                </a:moveTo>
                <a:lnTo>
                  <a:pt x="1068266" y="0"/>
                </a:lnTo>
                <a:lnTo>
                  <a:pt x="1068266" y="1393019"/>
                </a:lnTo>
                <a:lnTo>
                  <a:pt x="0" y="1393019"/>
                </a:lnTo>
                <a:lnTo>
                  <a:pt x="0" y="0"/>
                </a:lnTo>
                <a:close/>
              </a:path>
            </a:pathLst>
          </a:custGeom>
          <a:blipFill>
            <a:blip r:embed="rId4"/>
            <a:stretch>
              <a:fillRect l="0" t="0" r="0" b="0"/>
            </a:stretch>
          </a:blipFill>
        </p:spPr>
      </p:sp>
      <p:sp>
        <p:nvSpPr>
          <p:cNvPr name="Freeform 20" id="20"/>
          <p:cNvSpPr/>
          <p:nvPr/>
        </p:nvSpPr>
        <p:spPr>
          <a:xfrm flipH="false" flipV="false" rot="0">
            <a:off x="12960424" y="7556448"/>
            <a:ext cx="884411" cy="1382335"/>
          </a:xfrm>
          <a:custGeom>
            <a:avLst/>
            <a:gdLst/>
            <a:ahLst/>
            <a:cxnLst/>
            <a:rect r="r" b="b" t="t" l="l"/>
            <a:pathLst>
              <a:path h="1382335" w="884411">
                <a:moveTo>
                  <a:pt x="0" y="0"/>
                </a:moveTo>
                <a:lnTo>
                  <a:pt x="884411" y="0"/>
                </a:lnTo>
                <a:lnTo>
                  <a:pt x="884411" y="1382335"/>
                </a:lnTo>
                <a:lnTo>
                  <a:pt x="0" y="1382335"/>
                </a:lnTo>
                <a:lnTo>
                  <a:pt x="0" y="0"/>
                </a:lnTo>
                <a:close/>
              </a:path>
            </a:pathLst>
          </a:custGeom>
          <a:blipFill>
            <a:blip r:embed="rId5"/>
            <a:stretch>
              <a:fillRect l="0" t="0" r="0" b="0"/>
            </a:stretch>
          </a:blipFill>
        </p:spPr>
      </p:sp>
      <p:sp>
        <p:nvSpPr>
          <p:cNvPr name="TextBox 21" id="21"/>
          <p:cNvSpPr txBox="true"/>
          <p:nvPr/>
        </p:nvSpPr>
        <p:spPr>
          <a:xfrm rot="0">
            <a:off x="1361253" y="1325416"/>
            <a:ext cx="8398535" cy="1040571"/>
          </a:xfrm>
          <a:prstGeom prst="rect">
            <a:avLst/>
          </a:prstGeom>
        </p:spPr>
        <p:txBody>
          <a:bodyPr anchor="t" rtlCol="false" tIns="0" lIns="0" bIns="0" rIns="0">
            <a:spAutoFit/>
          </a:bodyPr>
          <a:lstStyle/>
          <a:p>
            <a:pPr algn="l">
              <a:lnSpc>
                <a:spcPts val="8333"/>
              </a:lnSpc>
            </a:pPr>
            <a:r>
              <a:rPr lang="en-US" sz="6459" spc="335" b="true">
                <a:solidFill>
                  <a:srgbClr val="373939"/>
                </a:solidFill>
                <a:latin typeface="Century Gothic Paneuropean Bold"/>
                <a:ea typeface="Century Gothic Paneuropean Bold"/>
                <a:cs typeface="Century Gothic Paneuropean Bold"/>
                <a:sym typeface="Century Gothic Paneuropean Bold"/>
              </a:rPr>
              <a:t>People Icons</a:t>
            </a:r>
          </a:p>
        </p:txBody>
      </p:sp>
      <p:grpSp>
        <p:nvGrpSpPr>
          <p:cNvPr name="Group 22" id="22"/>
          <p:cNvGrpSpPr/>
          <p:nvPr/>
        </p:nvGrpSpPr>
        <p:grpSpPr>
          <a:xfrm rot="0">
            <a:off x="9099640" y="7145262"/>
            <a:ext cx="2204706" cy="2204706"/>
            <a:chOff x="0" y="0"/>
            <a:chExt cx="6350000" cy="6350000"/>
          </a:xfrm>
        </p:grpSpPr>
        <p:sp>
          <p:nvSpPr>
            <p:cNvPr name="Freeform 23" id="2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9ECC"/>
            </a:solidFill>
          </p:spPr>
        </p:sp>
      </p:grpSp>
      <p:sp>
        <p:nvSpPr>
          <p:cNvPr name="Freeform 24" id="24"/>
          <p:cNvSpPr/>
          <p:nvPr/>
        </p:nvSpPr>
        <p:spPr>
          <a:xfrm flipH="false" flipV="false" rot="0">
            <a:off x="9667860" y="4501655"/>
            <a:ext cx="1068266" cy="1393019"/>
          </a:xfrm>
          <a:custGeom>
            <a:avLst/>
            <a:gdLst/>
            <a:ahLst/>
            <a:cxnLst/>
            <a:rect r="r" b="b" t="t" l="l"/>
            <a:pathLst>
              <a:path h="1393019" w="1068266">
                <a:moveTo>
                  <a:pt x="0" y="0"/>
                </a:moveTo>
                <a:lnTo>
                  <a:pt x="1068266" y="0"/>
                </a:lnTo>
                <a:lnTo>
                  <a:pt x="1068266" y="1393019"/>
                </a:lnTo>
                <a:lnTo>
                  <a:pt x="0" y="1393019"/>
                </a:lnTo>
                <a:lnTo>
                  <a:pt x="0" y="0"/>
                </a:lnTo>
                <a:close/>
              </a:path>
            </a:pathLst>
          </a:custGeom>
          <a:blipFill>
            <a:blip r:embed="rId6"/>
            <a:stretch>
              <a:fillRect l="0" t="0" r="0" b="0"/>
            </a:stretch>
          </a:blipFill>
        </p:spPr>
      </p:sp>
      <p:sp>
        <p:nvSpPr>
          <p:cNvPr name="Freeform 25" id="25"/>
          <p:cNvSpPr/>
          <p:nvPr/>
        </p:nvSpPr>
        <p:spPr>
          <a:xfrm flipH="false" flipV="false" rot="0">
            <a:off x="9759787" y="7556448"/>
            <a:ext cx="884411" cy="1382335"/>
          </a:xfrm>
          <a:custGeom>
            <a:avLst/>
            <a:gdLst/>
            <a:ahLst/>
            <a:cxnLst/>
            <a:rect r="r" b="b" t="t" l="l"/>
            <a:pathLst>
              <a:path h="1382335" w="884411">
                <a:moveTo>
                  <a:pt x="0" y="0"/>
                </a:moveTo>
                <a:lnTo>
                  <a:pt x="884412" y="0"/>
                </a:lnTo>
                <a:lnTo>
                  <a:pt x="884412" y="1382335"/>
                </a:lnTo>
                <a:lnTo>
                  <a:pt x="0" y="1382335"/>
                </a:lnTo>
                <a:lnTo>
                  <a:pt x="0" y="0"/>
                </a:lnTo>
                <a:close/>
              </a:path>
            </a:pathLst>
          </a:custGeom>
          <a:blipFill>
            <a:blip r:embed="rId7"/>
            <a:stretch>
              <a:fillRect l="0" t="0" r="0" b="0"/>
            </a:stretch>
          </a:blipFill>
        </p:spPr>
      </p:sp>
      <p:sp>
        <p:nvSpPr>
          <p:cNvPr name="TextBox 26" id="26"/>
          <p:cNvSpPr txBox="true"/>
          <p:nvPr/>
        </p:nvSpPr>
        <p:spPr>
          <a:xfrm rot="0">
            <a:off x="1361253" y="2716130"/>
            <a:ext cx="6988686" cy="6838950"/>
          </a:xfrm>
          <a:prstGeom prst="rect">
            <a:avLst/>
          </a:prstGeom>
        </p:spPr>
        <p:txBody>
          <a:bodyPr anchor="t" rtlCol="false" tIns="0" lIns="0" bIns="0" rIns="0">
            <a:spAutoFit/>
          </a:bodyPr>
          <a:lstStyle/>
          <a:p>
            <a:pPr algn="l">
              <a:lnSpc>
                <a:spcPts val="3000"/>
              </a:lnSpc>
            </a:pPr>
            <a:r>
              <a:rPr lang="en-US" sz="2000">
                <a:solidFill>
                  <a:srgbClr val="373939"/>
                </a:solidFill>
                <a:latin typeface="Century Gothic Paneuropean"/>
                <a:ea typeface="Century Gothic Paneuropean"/>
                <a:cs typeface="Century Gothic Paneuropean"/>
                <a:sym typeface="Century Gothic Paneuropean"/>
              </a:rPr>
              <a:t>The eGroup Enabling Technologies people icons can be used interchangeably throughout documents, PowerPoint presentations, and additional marketing materials. They represent a major piece of our brand story...US! </a:t>
            </a:r>
          </a:p>
          <a:p>
            <a:pPr algn="l">
              <a:lnSpc>
                <a:spcPts val="3000"/>
              </a:lnSpc>
            </a:pPr>
          </a:p>
          <a:p>
            <a:pPr algn="l">
              <a:lnSpc>
                <a:spcPts val="3000"/>
              </a:lnSpc>
            </a:pPr>
            <a:r>
              <a:rPr lang="en-US" sz="2000">
                <a:solidFill>
                  <a:srgbClr val="373939"/>
                </a:solidFill>
                <a:latin typeface="Century Gothic Paneuropean"/>
                <a:ea typeface="Century Gothic Paneuropean"/>
                <a:cs typeface="Century Gothic Paneuropean"/>
                <a:sym typeface="Century Gothic Paneuropean"/>
              </a:rPr>
              <a:t>The top group is representative of how we all work together to bring speed and certainty to our clients—symbolizing our tagline “Together We Make IT Happen.” </a:t>
            </a:r>
          </a:p>
          <a:p>
            <a:pPr algn="l">
              <a:lnSpc>
                <a:spcPts val="3000"/>
              </a:lnSpc>
            </a:pPr>
          </a:p>
          <a:p>
            <a:pPr algn="l">
              <a:lnSpc>
                <a:spcPts val="3000"/>
              </a:lnSpc>
            </a:pPr>
            <a:r>
              <a:rPr lang="en-US" sz="2000">
                <a:solidFill>
                  <a:srgbClr val="373939"/>
                </a:solidFill>
                <a:latin typeface="Century Gothic Paneuropean"/>
                <a:ea typeface="Century Gothic Paneuropean"/>
                <a:cs typeface="Century Gothic Paneuropean"/>
                <a:sym typeface="Century Gothic Paneuropean"/>
              </a:rPr>
              <a:t>The smaller groups represent our various departments and specializations. </a:t>
            </a:r>
          </a:p>
          <a:p>
            <a:pPr algn="l">
              <a:lnSpc>
                <a:spcPts val="3000"/>
              </a:lnSpc>
            </a:pPr>
          </a:p>
          <a:p>
            <a:pPr algn="l">
              <a:lnSpc>
                <a:spcPts val="3000"/>
              </a:lnSpc>
            </a:pPr>
            <a:r>
              <a:rPr lang="en-US" sz="2000">
                <a:solidFill>
                  <a:srgbClr val="373939"/>
                </a:solidFill>
                <a:latin typeface="Century Gothic Paneuropean"/>
                <a:ea typeface="Century Gothic Paneuropean"/>
                <a:cs typeface="Century Gothic Paneuropean"/>
                <a:sym typeface="Century Gothic Paneuropean"/>
              </a:rPr>
              <a:t>The bottom group is representative of how we as individuals control our work, therefore we as a team of individuals control our outcomes. This emphasizes the importance of “IT Is Up To Me,” referring to our own individual efforts in the service of the team.</a:t>
            </a:r>
          </a:p>
        </p:txBody>
      </p:sp>
      <p:grpSp>
        <p:nvGrpSpPr>
          <p:cNvPr name="Group 27" id="27"/>
          <p:cNvGrpSpPr/>
          <p:nvPr/>
        </p:nvGrpSpPr>
        <p:grpSpPr>
          <a:xfrm rot="0">
            <a:off x="9099640" y="1205067"/>
            <a:ext cx="2204706" cy="2204706"/>
            <a:chOff x="0" y="0"/>
            <a:chExt cx="6350000" cy="6350000"/>
          </a:xfrm>
        </p:grpSpPr>
        <p:sp>
          <p:nvSpPr>
            <p:cNvPr name="Freeform 28" id="28"/>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9D9D9"/>
            </a:solidFill>
          </p:spPr>
        </p:sp>
      </p:grpSp>
      <p:grpSp>
        <p:nvGrpSpPr>
          <p:cNvPr name="Group 29" id="29"/>
          <p:cNvGrpSpPr/>
          <p:nvPr/>
        </p:nvGrpSpPr>
        <p:grpSpPr>
          <a:xfrm rot="0">
            <a:off x="15054594" y="7145262"/>
            <a:ext cx="2204706" cy="2204706"/>
            <a:chOff x="0" y="0"/>
            <a:chExt cx="6350000" cy="6350000"/>
          </a:xfrm>
        </p:grpSpPr>
        <p:sp>
          <p:nvSpPr>
            <p:cNvPr name="Freeform 30" id="30"/>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9D9D9"/>
            </a:solidFill>
          </p:spPr>
        </p:sp>
      </p:grpSp>
      <p:sp>
        <p:nvSpPr>
          <p:cNvPr name="Freeform 31" id="31"/>
          <p:cNvSpPr/>
          <p:nvPr/>
        </p:nvSpPr>
        <p:spPr>
          <a:xfrm flipH="false" flipV="false" rot="0">
            <a:off x="15714741" y="7556448"/>
            <a:ext cx="884411" cy="1382335"/>
          </a:xfrm>
          <a:custGeom>
            <a:avLst/>
            <a:gdLst/>
            <a:ahLst/>
            <a:cxnLst/>
            <a:rect r="r" b="b" t="t" l="l"/>
            <a:pathLst>
              <a:path h="1382335" w="884411">
                <a:moveTo>
                  <a:pt x="0" y="0"/>
                </a:moveTo>
                <a:lnTo>
                  <a:pt x="884412" y="0"/>
                </a:lnTo>
                <a:lnTo>
                  <a:pt x="884412" y="1382335"/>
                </a:lnTo>
                <a:lnTo>
                  <a:pt x="0" y="1382335"/>
                </a:lnTo>
                <a:lnTo>
                  <a:pt x="0" y="0"/>
                </a:lnTo>
                <a:close/>
              </a:path>
            </a:pathLst>
          </a:custGeom>
          <a:blipFill>
            <a:blip r:embed="rId7"/>
            <a:stretch>
              <a:fillRect l="0" t="0" r="0" b="0"/>
            </a:stretch>
          </a:blipFill>
        </p:spPr>
      </p:sp>
      <p:sp>
        <p:nvSpPr>
          <p:cNvPr name="Freeform 32" id="32"/>
          <p:cNvSpPr/>
          <p:nvPr/>
        </p:nvSpPr>
        <p:spPr>
          <a:xfrm flipH="false" flipV="false" rot="0">
            <a:off x="9456260" y="1606085"/>
            <a:ext cx="1491467" cy="1519805"/>
          </a:xfrm>
          <a:custGeom>
            <a:avLst/>
            <a:gdLst/>
            <a:ahLst/>
            <a:cxnLst/>
            <a:rect r="r" b="b" t="t" l="l"/>
            <a:pathLst>
              <a:path h="1519805" w="1491467">
                <a:moveTo>
                  <a:pt x="0" y="0"/>
                </a:moveTo>
                <a:lnTo>
                  <a:pt x="1491466" y="0"/>
                </a:lnTo>
                <a:lnTo>
                  <a:pt x="1491466" y="1519805"/>
                </a:lnTo>
                <a:lnTo>
                  <a:pt x="0" y="1519805"/>
                </a:lnTo>
                <a:lnTo>
                  <a:pt x="0" y="0"/>
                </a:lnTo>
                <a:close/>
              </a:path>
            </a:pathLst>
          </a:custGeom>
          <a:blipFill>
            <a:blip r:embed="rId2"/>
            <a:stretch>
              <a:fillRect l="0" t="0" r="0" b="0"/>
            </a:stretch>
          </a:blipFill>
        </p:spPr>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073476" y="2094882"/>
            <a:ext cx="871719" cy="871719"/>
          </a:xfrm>
          <a:custGeom>
            <a:avLst/>
            <a:gdLst/>
            <a:ahLst/>
            <a:cxnLst/>
            <a:rect r="r" b="b" t="t" l="l"/>
            <a:pathLst>
              <a:path h="871719" w="871719">
                <a:moveTo>
                  <a:pt x="0" y="0"/>
                </a:moveTo>
                <a:lnTo>
                  <a:pt x="871719" y="0"/>
                </a:lnTo>
                <a:lnTo>
                  <a:pt x="871719" y="871718"/>
                </a:lnTo>
                <a:lnTo>
                  <a:pt x="0" y="87171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422349" y="2094882"/>
            <a:ext cx="871719" cy="871719"/>
          </a:xfrm>
          <a:custGeom>
            <a:avLst/>
            <a:gdLst/>
            <a:ahLst/>
            <a:cxnLst/>
            <a:rect r="r" b="b" t="t" l="l"/>
            <a:pathLst>
              <a:path h="871719" w="871719">
                <a:moveTo>
                  <a:pt x="0" y="0"/>
                </a:moveTo>
                <a:lnTo>
                  <a:pt x="871719" y="0"/>
                </a:lnTo>
                <a:lnTo>
                  <a:pt x="871719" y="871718"/>
                </a:lnTo>
                <a:lnTo>
                  <a:pt x="0" y="87171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4898088" y="2094882"/>
            <a:ext cx="871719" cy="871719"/>
          </a:xfrm>
          <a:custGeom>
            <a:avLst/>
            <a:gdLst/>
            <a:ahLst/>
            <a:cxnLst/>
            <a:rect r="r" b="b" t="t" l="l"/>
            <a:pathLst>
              <a:path h="871719" w="871719">
                <a:moveTo>
                  <a:pt x="0" y="0"/>
                </a:moveTo>
                <a:lnTo>
                  <a:pt x="871718" y="0"/>
                </a:lnTo>
                <a:lnTo>
                  <a:pt x="871718" y="871718"/>
                </a:lnTo>
                <a:lnTo>
                  <a:pt x="0" y="87171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8700458" y="2114972"/>
            <a:ext cx="871719" cy="831539"/>
          </a:xfrm>
          <a:custGeom>
            <a:avLst/>
            <a:gdLst/>
            <a:ahLst/>
            <a:cxnLst/>
            <a:rect r="r" b="b" t="t" l="l"/>
            <a:pathLst>
              <a:path h="831539" w="871719">
                <a:moveTo>
                  <a:pt x="0" y="0"/>
                </a:moveTo>
                <a:lnTo>
                  <a:pt x="871718" y="0"/>
                </a:lnTo>
                <a:lnTo>
                  <a:pt x="871718" y="831539"/>
                </a:lnTo>
                <a:lnTo>
                  <a:pt x="0" y="831539"/>
                </a:lnTo>
                <a:lnTo>
                  <a:pt x="0" y="0"/>
                </a:lnTo>
                <a:close/>
              </a:path>
            </a:pathLst>
          </a:custGeom>
          <a:blipFill>
            <a:blip r:embed="rId8">
              <a:extLst>
                <a:ext uri="{96DAC541-7B7A-43D3-8B79-37D633B846F1}">
                  <asvg:svgBlip xmlns:asvg="http://schemas.microsoft.com/office/drawing/2016/SVG/main" r:embed="rId9"/>
                </a:ext>
              </a:extLst>
            </a:blip>
            <a:stretch>
              <a:fillRect l="0" t="-2415" r="0" b="-2415"/>
            </a:stretch>
          </a:blipFill>
        </p:spPr>
      </p:sp>
      <p:sp>
        <p:nvSpPr>
          <p:cNvPr name="Freeform 6" id="6"/>
          <p:cNvSpPr/>
          <p:nvPr/>
        </p:nvSpPr>
        <p:spPr>
          <a:xfrm flipH="false" flipV="false" rot="0">
            <a:off x="6250860" y="2091673"/>
            <a:ext cx="878138" cy="878138"/>
          </a:xfrm>
          <a:custGeom>
            <a:avLst/>
            <a:gdLst/>
            <a:ahLst/>
            <a:cxnLst/>
            <a:rect r="r" b="b" t="t" l="l"/>
            <a:pathLst>
              <a:path h="878138" w="878138">
                <a:moveTo>
                  <a:pt x="0" y="0"/>
                </a:moveTo>
                <a:lnTo>
                  <a:pt x="878139" y="0"/>
                </a:lnTo>
                <a:lnTo>
                  <a:pt x="878139" y="878138"/>
                </a:lnTo>
                <a:lnTo>
                  <a:pt x="0" y="87813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0171118" y="2148526"/>
            <a:ext cx="764431" cy="764431"/>
          </a:xfrm>
          <a:custGeom>
            <a:avLst/>
            <a:gdLst/>
            <a:ahLst/>
            <a:cxnLst/>
            <a:rect r="r" b="b" t="t" l="l"/>
            <a:pathLst>
              <a:path h="764431" w="764431">
                <a:moveTo>
                  <a:pt x="0" y="0"/>
                </a:moveTo>
                <a:lnTo>
                  <a:pt x="764430" y="0"/>
                </a:lnTo>
                <a:lnTo>
                  <a:pt x="764430" y="764430"/>
                </a:lnTo>
                <a:lnTo>
                  <a:pt x="0" y="76443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2073476" y="3718104"/>
            <a:ext cx="764431" cy="764431"/>
          </a:xfrm>
          <a:custGeom>
            <a:avLst/>
            <a:gdLst/>
            <a:ahLst/>
            <a:cxnLst/>
            <a:rect r="r" b="b" t="t" l="l"/>
            <a:pathLst>
              <a:path h="764431" w="764431">
                <a:moveTo>
                  <a:pt x="0" y="0"/>
                </a:moveTo>
                <a:lnTo>
                  <a:pt x="764431" y="0"/>
                </a:lnTo>
                <a:lnTo>
                  <a:pt x="764431" y="764431"/>
                </a:lnTo>
                <a:lnTo>
                  <a:pt x="0" y="764431"/>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9" id="9"/>
          <p:cNvSpPr/>
          <p:nvPr/>
        </p:nvSpPr>
        <p:spPr>
          <a:xfrm flipH="false" flipV="false" rot="0">
            <a:off x="11575745" y="2148526"/>
            <a:ext cx="764431" cy="764431"/>
          </a:xfrm>
          <a:custGeom>
            <a:avLst/>
            <a:gdLst/>
            <a:ahLst/>
            <a:cxnLst/>
            <a:rect r="r" b="b" t="t" l="l"/>
            <a:pathLst>
              <a:path h="764431" w="764431">
                <a:moveTo>
                  <a:pt x="0" y="0"/>
                </a:moveTo>
                <a:lnTo>
                  <a:pt x="764430" y="0"/>
                </a:lnTo>
                <a:lnTo>
                  <a:pt x="764430" y="764430"/>
                </a:lnTo>
                <a:lnTo>
                  <a:pt x="0" y="764430"/>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0" id="10"/>
          <p:cNvSpPr/>
          <p:nvPr/>
        </p:nvSpPr>
        <p:spPr>
          <a:xfrm flipH="false" flipV="false" rot="0">
            <a:off x="3526139" y="3718104"/>
            <a:ext cx="764431" cy="764431"/>
          </a:xfrm>
          <a:custGeom>
            <a:avLst/>
            <a:gdLst/>
            <a:ahLst/>
            <a:cxnLst/>
            <a:rect r="r" b="b" t="t" l="l"/>
            <a:pathLst>
              <a:path h="764431" w="764431">
                <a:moveTo>
                  <a:pt x="0" y="0"/>
                </a:moveTo>
                <a:lnTo>
                  <a:pt x="764430" y="0"/>
                </a:lnTo>
                <a:lnTo>
                  <a:pt x="764430" y="764431"/>
                </a:lnTo>
                <a:lnTo>
                  <a:pt x="0" y="764431"/>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1" id="11"/>
          <p:cNvSpPr/>
          <p:nvPr/>
        </p:nvSpPr>
        <p:spPr>
          <a:xfrm flipH="false" flipV="false" rot="0">
            <a:off x="4992794" y="3715289"/>
            <a:ext cx="770061" cy="770061"/>
          </a:xfrm>
          <a:custGeom>
            <a:avLst/>
            <a:gdLst/>
            <a:ahLst/>
            <a:cxnLst/>
            <a:rect r="r" b="b" t="t" l="l"/>
            <a:pathLst>
              <a:path h="770061" w="770061">
                <a:moveTo>
                  <a:pt x="0" y="0"/>
                </a:moveTo>
                <a:lnTo>
                  <a:pt x="770061" y="0"/>
                </a:lnTo>
                <a:lnTo>
                  <a:pt x="770061" y="770061"/>
                </a:lnTo>
                <a:lnTo>
                  <a:pt x="0" y="770061"/>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2" id="12"/>
          <p:cNvSpPr/>
          <p:nvPr/>
        </p:nvSpPr>
        <p:spPr>
          <a:xfrm flipH="false" flipV="false" rot="0">
            <a:off x="6228139" y="3715289"/>
            <a:ext cx="770061" cy="770061"/>
          </a:xfrm>
          <a:custGeom>
            <a:avLst/>
            <a:gdLst/>
            <a:ahLst/>
            <a:cxnLst/>
            <a:rect r="r" b="b" t="t" l="l"/>
            <a:pathLst>
              <a:path h="770061" w="770061">
                <a:moveTo>
                  <a:pt x="0" y="0"/>
                </a:moveTo>
                <a:lnTo>
                  <a:pt x="770061" y="0"/>
                </a:lnTo>
                <a:lnTo>
                  <a:pt x="770061" y="770061"/>
                </a:lnTo>
                <a:lnTo>
                  <a:pt x="0" y="770061"/>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13" id="13"/>
          <p:cNvSpPr/>
          <p:nvPr/>
        </p:nvSpPr>
        <p:spPr>
          <a:xfrm flipH="false" flipV="false" rot="0">
            <a:off x="7560488" y="3744927"/>
            <a:ext cx="710786" cy="710786"/>
          </a:xfrm>
          <a:custGeom>
            <a:avLst/>
            <a:gdLst/>
            <a:ahLst/>
            <a:cxnLst/>
            <a:rect r="r" b="b" t="t" l="l"/>
            <a:pathLst>
              <a:path h="710786" w="710786">
                <a:moveTo>
                  <a:pt x="0" y="0"/>
                </a:moveTo>
                <a:lnTo>
                  <a:pt x="710786" y="0"/>
                </a:lnTo>
                <a:lnTo>
                  <a:pt x="710786" y="710786"/>
                </a:lnTo>
                <a:lnTo>
                  <a:pt x="0" y="710786"/>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Freeform 14" id="14"/>
          <p:cNvSpPr/>
          <p:nvPr/>
        </p:nvSpPr>
        <p:spPr>
          <a:xfrm flipH="false" flipV="false" rot="0">
            <a:off x="10145080" y="3744927"/>
            <a:ext cx="710786" cy="710786"/>
          </a:xfrm>
          <a:custGeom>
            <a:avLst/>
            <a:gdLst/>
            <a:ahLst/>
            <a:cxnLst/>
            <a:rect r="r" b="b" t="t" l="l"/>
            <a:pathLst>
              <a:path h="710786" w="710786">
                <a:moveTo>
                  <a:pt x="0" y="0"/>
                </a:moveTo>
                <a:lnTo>
                  <a:pt x="710787" y="0"/>
                </a:lnTo>
                <a:lnTo>
                  <a:pt x="710787" y="710786"/>
                </a:lnTo>
                <a:lnTo>
                  <a:pt x="0" y="710786"/>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Freeform 15" id="15"/>
          <p:cNvSpPr/>
          <p:nvPr/>
        </p:nvSpPr>
        <p:spPr>
          <a:xfrm flipH="false" flipV="false" rot="0">
            <a:off x="11482658" y="3744927"/>
            <a:ext cx="710786" cy="710786"/>
          </a:xfrm>
          <a:custGeom>
            <a:avLst/>
            <a:gdLst/>
            <a:ahLst/>
            <a:cxnLst/>
            <a:rect r="r" b="b" t="t" l="l"/>
            <a:pathLst>
              <a:path h="710786" w="710786">
                <a:moveTo>
                  <a:pt x="0" y="0"/>
                </a:moveTo>
                <a:lnTo>
                  <a:pt x="710786" y="0"/>
                </a:lnTo>
                <a:lnTo>
                  <a:pt x="710786" y="710786"/>
                </a:lnTo>
                <a:lnTo>
                  <a:pt x="0" y="710786"/>
                </a:lnTo>
                <a:lnTo>
                  <a:pt x="0" y="0"/>
                </a:lnTo>
                <a:close/>
              </a:path>
            </a:pathLst>
          </a:custGeom>
          <a:blipFill>
            <a:blip r:embed="rId28">
              <a:extLst>
                <a:ext uri="{96DAC541-7B7A-43D3-8B79-37D633B846F1}">
                  <asvg:svgBlip xmlns:asvg="http://schemas.microsoft.com/office/drawing/2016/SVG/main" r:embed="rId29"/>
                </a:ext>
              </a:extLst>
            </a:blip>
            <a:stretch>
              <a:fillRect l="0" t="0" r="0" b="0"/>
            </a:stretch>
          </a:blipFill>
        </p:spPr>
      </p:sp>
      <p:sp>
        <p:nvSpPr>
          <p:cNvPr name="Freeform 16" id="16"/>
          <p:cNvSpPr/>
          <p:nvPr/>
        </p:nvSpPr>
        <p:spPr>
          <a:xfrm flipH="false" flipV="false" rot="0">
            <a:off x="8883748" y="3761307"/>
            <a:ext cx="710788" cy="678026"/>
          </a:xfrm>
          <a:custGeom>
            <a:avLst/>
            <a:gdLst/>
            <a:ahLst/>
            <a:cxnLst/>
            <a:rect r="r" b="b" t="t" l="l"/>
            <a:pathLst>
              <a:path h="678026" w="710788">
                <a:moveTo>
                  <a:pt x="0" y="0"/>
                </a:moveTo>
                <a:lnTo>
                  <a:pt x="710788" y="0"/>
                </a:lnTo>
                <a:lnTo>
                  <a:pt x="710788" y="678026"/>
                </a:lnTo>
                <a:lnTo>
                  <a:pt x="0" y="678026"/>
                </a:lnTo>
                <a:lnTo>
                  <a:pt x="0" y="0"/>
                </a:lnTo>
                <a:close/>
              </a:path>
            </a:pathLst>
          </a:custGeom>
          <a:blipFill>
            <a:blip r:embed="rId30">
              <a:extLst>
                <a:ext uri="{96DAC541-7B7A-43D3-8B79-37D633B846F1}">
                  <asvg:svgBlip xmlns:asvg="http://schemas.microsoft.com/office/drawing/2016/SVG/main" r:embed="rId31"/>
                </a:ext>
              </a:extLst>
            </a:blip>
            <a:stretch>
              <a:fillRect l="0" t="-2415" r="0" b="-2415"/>
            </a:stretch>
          </a:blipFill>
        </p:spPr>
      </p:sp>
      <p:sp>
        <p:nvSpPr>
          <p:cNvPr name="Freeform 17" id="17"/>
          <p:cNvSpPr/>
          <p:nvPr/>
        </p:nvSpPr>
        <p:spPr>
          <a:xfrm flipH="false" flipV="false" rot="0">
            <a:off x="2079655" y="5393373"/>
            <a:ext cx="716020" cy="716020"/>
          </a:xfrm>
          <a:custGeom>
            <a:avLst/>
            <a:gdLst/>
            <a:ahLst/>
            <a:cxnLst/>
            <a:rect r="r" b="b" t="t" l="l"/>
            <a:pathLst>
              <a:path h="716020" w="716020">
                <a:moveTo>
                  <a:pt x="0" y="0"/>
                </a:moveTo>
                <a:lnTo>
                  <a:pt x="716020" y="0"/>
                </a:lnTo>
                <a:lnTo>
                  <a:pt x="716020" y="716021"/>
                </a:lnTo>
                <a:lnTo>
                  <a:pt x="0" y="716021"/>
                </a:lnTo>
                <a:lnTo>
                  <a:pt x="0" y="0"/>
                </a:lnTo>
                <a:close/>
              </a:path>
            </a:pathLst>
          </a:custGeom>
          <a:blipFill>
            <a:blip r:embed="rId32">
              <a:extLst>
                <a:ext uri="{96DAC541-7B7A-43D3-8B79-37D633B846F1}">
                  <asvg:svgBlip xmlns:asvg="http://schemas.microsoft.com/office/drawing/2016/SVG/main" r:embed="rId33"/>
                </a:ext>
              </a:extLst>
            </a:blip>
            <a:stretch>
              <a:fillRect l="0" t="0" r="0" b="0"/>
            </a:stretch>
          </a:blipFill>
        </p:spPr>
      </p:sp>
      <p:sp>
        <p:nvSpPr>
          <p:cNvPr name="Freeform 18" id="18"/>
          <p:cNvSpPr/>
          <p:nvPr/>
        </p:nvSpPr>
        <p:spPr>
          <a:xfrm flipH="false" flipV="false" rot="0">
            <a:off x="3551233" y="5393373"/>
            <a:ext cx="716020" cy="716020"/>
          </a:xfrm>
          <a:custGeom>
            <a:avLst/>
            <a:gdLst/>
            <a:ahLst/>
            <a:cxnLst/>
            <a:rect r="r" b="b" t="t" l="l"/>
            <a:pathLst>
              <a:path h="716020" w="716020">
                <a:moveTo>
                  <a:pt x="0" y="0"/>
                </a:moveTo>
                <a:lnTo>
                  <a:pt x="716020" y="0"/>
                </a:lnTo>
                <a:lnTo>
                  <a:pt x="716020" y="716021"/>
                </a:lnTo>
                <a:lnTo>
                  <a:pt x="0" y="716021"/>
                </a:lnTo>
                <a:lnTo>
                  <a:pt x="0" y="0"/>
                </a:lnTo>
                <a:close/>
              </a:path>
            </a:pathLst>
          </a:custGeom>
          <a:blipFill>
            <a:blip r:embed="rId34">
              <a:extLst>
                <a:ext uri="{96DAC541-7B7A-43D3-8B79-37D633B846F1}">
                  <asvg:svgBlip xmlns:asvg="http://schemas.microsoft.com/office/drawing/2016/SVG/main" r:embed="rId35"/>
                </a:ext>
              </a:extLst>
            </a:blip>
            <a:stretch>
              <a:fillRect l="0" t="0" r="0" b="0"/>
            </a:stretch>
          </a:blipFill>
        </p:spPr>
      </p:sp>
      <p:sp>
        <p:nvSpPr>
          <p:cNvPr name="Freeform 19" id="19"/>
          <p:cNvSpPr/>
          <p:nvPr/>
        </p:nvSpPr>
        <p:spPr>
          <a:xfrm flipH="false" flipV="false" rot="0">
            <a:off x="4975170" y="5398588"/>
            <a:ext cx="705590" cy="705590"/>
          </a:xfrm>
          <a:custGeom>
            <a:avLst/>
            <a:gdLst/>
            <a:ahLst/>
            <a:cxnLst/>
            <a:rect r="r" b="b" t="t" l="l"/>
            <a:pathLst>
              <a:path h="705590" w="705590">
                <a:moveTo>
                  <a:pt x="0" y="0"/>
                </a:moveTo>
                <a:lnTo>
                  <a:pt x="705590" y="0"/>
                </a:lnTo>
                <a:lnTo>
                  <a:pt x="705590" y="705590"/>
                </a:lnTo>
                <a:lnTo>
                  <a:pt x="0" y="705590"/>
                </a:lnTo>
                <a:lnTo>
                  <a:pt x="0" y="0"/>
                </a:lnTo>
                <a:close/>
              </a:path>
            </a:pathLst>
          </a:custGeom>
          <a:blipFill>
            <a:blip r:embed="rId36">
              <a:extLst>
                <a:ext uri="{96DAC541-7B7A-43D3-8B79-37D633B846F1}">
                  <asvg:svgBlip xmlns:asvg="http://schemas.microsoft.com/office/drawing/2016/SVG/main" r:embed="rId37"/>
                </a:ext>
              </a:extLst>
            </a:blip>
            <a:stretch>
              <a:fillRect l="0" t="0" r="0" b="0"/>
            </a:stretch>
          </a:blipFill>
        </p:spPr>
      </p:sp>
      <p:sp>
        <p:nvSpPr>
          <p:cNvPr name="Freeform 20" id="20"/>
          <p:cNvSpPr/>
          <p:nvPr/>
        </p:nvSpPr>
        <p:spPr>
          <a:xfrm flipH="false" flipV="false" rot="0">
            <a:off x="7566451" y="5398588"/>
            <a:ext cx="705590" cy="705590"/>
          </a:xfrm>
          <a:custGeom>
            <a:avLst/>
            <a:gdLst/>
            <a:ahLst/>
            <a:cxnLst/>
            <a:rect r="r" b="b" t="t" l="l"/>
            <a:pathLst>
              <a:path h="705590" w="705590">
                <a:moveTo>
                  <a:pt x="0" y="0"/>
                </a:moveTo>
                <a:lnTo>
                  <a:pt x="705590" y="0"/>
                </a:lnTo>
                <a:lnTo>
                  <a:pt x="705590" y="705590"/>
                </a:lnTo>
                <a:lnTo>
                  <a:pt x="0" y="705590"/>
                </a:lnTo>
                <a:lnTo>
                  <a:pt x="0" y="0"/>
                </a:lnTo>
                <a:close/>
              </a:path>
            </a:pathLst>
          </a:custGeom>
          <a:blipFill>
            <a:blip r:embed="rId38">
              <a:extLst>
                <a:ext uri="{96DAC541-7B7A-43D3-8B79-37D633B846F1}">
                  <asvg:svgBlip xmlns:asvg="http://schemas.microsoft.com/office/drawing/2016/SVG/main" r:embed="rId39"/>
                </a:ext>
              </a:extLst>
            </a:blip>
            <a:stretch>
              <a:fillRect l="0" t="0" r="0" b="0"/>
            </a:stretch>
          </a:blipFill>
        </p:spPr>
      </p:sp>
      <p:sp>
        <p:nvSpPr>
          <p:cNvPr name="Freeform 21" id="21"/>
          <p:cNvSpPr/>
          <p:nvPr/>
        </p:nvSpPr>
        <p:spPr>
          <a:xfrm flipH="false" flipV="false" rot="0">
            <a:off x="10303070" y="5398588"/>
            <a:ext cx="705590" cy="705590"/>
          </a:xfrm>
          <a:custGeom>
            <a:avLst/>
            <a:gdLst/>
            <a:ahLst/>
            <a:cxnLst/>
            <a:rect r="r" b="b" t="t" l="l"/>
            <a:pathLst>
              <a:path h="705590" w="705590">
                <a:moveTo>
                  <a:pt x="0" y="0"/>
                </a:moveTo>
                <a:lnTo>
                  <a:pt x="705590" y="0"/>
                </a:lnTo>
                <a:lnTo>
                  <a:pt x="705590" y="705590"/>
                </a:lnTo>
                <a:lnTo>
                  <a:pt x="0" y="705590"/>
                </a:lnTo>
                <a:lnTo>
                  <a:pt x="0" y="0"/>
                </a:lnTo>
                <a:close/>
              </a:path>
            </a:pathLst>
          </a:custGeom>
          <a:blipFill>
            <a:blip r:embed="rId40">
              <a:extLst>
                <a:ext uri="{96DAC541-7B7A-43D3-8B79-37D633B846F1}">
                  <asvg:svgBlip xmlns:asvg="http://schemas.microsoft.com/office/drawing/2016/SVG/main" r:embed="rId41"/>
                </a:ext>
              </a:extLst>
            </a:blip>
            <a:stretch>
              <a:fillRect l="0" t="0" r="0" b="0"/>
            </a:stretch>
          </a:blipFill>
        </p:spPr>
      </p:sp>
      <p:sp>
        <p:nvSpPr>
          <p:cNvPr name="Freeform 22" id="22"/>
          <p:cNvSpPr/>
          <p:nvPr/>
        </p:nvSpPr>
        <p:spPr>
          <a:xfrm flipH="false" flipV="false" rot="0">
            <a:off x="6349057" y="5398588"/>
            <a:ext cx="705590" cy="705590"/>
          </a:xfrm>
          <a:custGeom>
            <a:avLst/>
            <a:gdLst/>
            <a:ahLst/>
            <a:cxnLst/>
            <a:rect r="r" b="b" t="t" l="l"/>
            <a:pathLst>
              <a:path h="705590" w="705590">
                <a:moveTo>
                  <a:pt x="0" y="0"/>
                </a:moveTo>
                <a:lnTo>
                  <a:pt x="705589" y="0"/>
                </a:lnTo>
                <a:lnTo>
                  <a:pt x="705589" y="705590"/>
                </a:lnTo>
                <a:lnTo>
                  <a:pt x="0" y="705590"/>
                </a:lnTo>
                <a:lnTo>
                  <a:pt x="0" y="0"/>
                </a:lnTo>
                <a:close/>
              </a:path>
            </a:pathLst>
          </a:custGeom>
          <a:blipFill>
            <a:blip r:embed="rId42">
              <a:extLst>
                <a:ext uri="{96DAC541-7B7A-43D3-8B79-37D633B846F1}">
                  <asvg:svgBlip xmlns:asvg="http://schemas.microsoft.com/office/drawing/2016/SVG/main" r:embed="rId43"/>
                </a:ext>
              </a:extLst>
            </a:blip>
            <a:stretch>
              <a:fillRect l="0" t="0" r="0" b="0"/>
            </a:stretch>
          </a:blipFill>
        </p:spPr>
      </p:sp>
      <p:sp>
        <p:nvSpPr>
          <p:cNvPr name="Freeform 23" id="23"/>
          <p:cNvSpPr/>
          <p:nvPr/>
        </p:nvSpPr>
        <p:spPr>
          <a:xfrm flipH="false" flipV="false" rot="0">
            <a:off x="8878100" y="5412371"/>
            <a:ext cx="710786" cy="678024"/>
          </a:xfrm>
          <a:custGeom>
            <a:avLst/>
            <a:gdLst/>
            <a:ahLst/>
            <a:cxnLst/>
            <a:rect r="r" b="b" t="t" l="l"/>
            <a:pathLst>
              <a:path h="678024" w="710786">
                <a:moveTo>
                  <a:pt x="0" y="0"/>
                </a:moveTo>
                <a:lnTo>
                  <a:pt x="710786" y="0"/>
                </a:lnTo>
                <a:lnTo>
                  <a:pt x="710786" y="678024"/>
                </a:lnTo>
                <a:lnTo>
                  <a:pt x="0" y="678024"/>
                </a:lnTo>
                <a:lnTo>
                  <a:pt x="0" y="0"/>
                </a:lnTo>
                <a:close/>
              </a:path>
            </a:pathLst>
          </a:custGeom>
          <a:blipFill>
            <a:blip r:embed="rId44">
              <a:extLst>
                <a:ext uri="{96DAC541-7B7A-43D3-8B79-37D633B846F1}">
                  <asvg:svgBlip xmlns:asvg="http://schemas.microsoft.com/office/drawing/2016/SVG/main" r:embed="rId45"/>
                </a:ext>
              </a:extLst>
            </a:blip>
            <a:stretch>
              <a:fillRect l="0" t="-2415" r="0" b="-2415"/>
            </a:stretch>
          </a:blipFill>
        </p:spPr>
      </p:sp>
      <p:sp>
        <p:nvSpPr>
          <p:cNvPr name="Freeform 24" id="24"/>
          <p:cNvSpPr/>
          <p:nvPr/>
        </p:nvSpPr>
        <p:spPr>
          <a:xfrm flipH="false" flipV="false" rot="0">
            <a:off x="11546626" y="5395990"/>
            <a:ext cx="710786" cy="710786"/>
          </a:xfrm>
          <a:custGeom>
            <a:avLst/>
            <a:gdLst/>
            <a:ahLst/>
            <a:cxnLst/>
            <a:rect r="r" b="b" t="t" l="l"/>
            <a:pathLst>
              <a:path h="710786" w="710786">
                <a:moveTo>
                  <a:pt x="0" y="0"/>
                </a:moveTo>
                <a:lnTo>
                  <a:pt x="710786" y="0"/>
                </a:lnTo>
                <a:lnTo>
                  <a:pt x="710786" y="710787"/>
                </a:lnTo>
                <a:lnTo>
                  <a:pt x="0" y="710787"/>
                </a:lnTo>
                <a:lnTo>
                  <a:pt x="0" y="0"/>
                </a:lnTo>
                <a:close/>
              </a:path>
            </a:pathLst>
          </a:custGeom>
          <a:blipFill>
            <a:blip r:embed="rId46">
              <a:extLst>
                <a:ext uri="{96DAC541-7B7A-43D3-8B79-37D633B846F1}">
                  <asvg:svgBlip xmlns:asvg="http://schemas.microsoft.com/office/drawing/2016/SVG/main" r:embed="rId47"/>
                </a:ext>
              </a:extLst>
            </a:blip>
            <a:stretch>
              <a:fillRect l="0" t="0" r="0" b="0"/>
            </a:stretch>
          </a:blipFill>
        </p:spPr>
      </p:sp>
      <p:sp>
        <p:nvSpPr>
          <p:cNvPr name="Freeform 25" id="25"/>
          <p:cNvSpPr/>
          <p:nvPr/>
        </p:nvSpPr>
        <p:spPr>
          <a:xfrm flipH="false" flipV="false" rot="0">
            <a:off x="2094211" y="7092853"/>
            <a:ext cx="705590" cy="705590"/>
          </a:xfrm>
          <a:custGeom>
            <a:avLst/>
            <a:gdLst/>
            <a:ahLst/>
            <a:cxnLst/>
            <a:rect r="r" b="b" t="t" l="l"/>
            <a:pathLst>
              <a:path h="705590" w="705590">
                <a:moveTo>
                  <a:pt x="0" y="0"/>
                </a:moveTo>
                <a:lnTo>
                  <a:pt x="705590" y="0"/>
                </a:lnTo>
                <a:lnTo>
                  <a:pt x="705590" y="705590"/>
                </a:lnTo>
                <a:lnTo>
                  <a:pt x="0" y="705590"/>
                </a:lnTo>
                <a:lnTo>
                  <a:pt x="0" y="0"/>
                </a:lnTo>
                <a:close/>
              </a:path>
            </a:pathLst>
          </a:custGeom>
          <a:blipFill>
            <a:blip r:embed="rId48">
              <a:extLst>
                <a:ext uri="{96DAC541-7B7A-43D3-8B79-37D633B846F1}">
                  <asvg:svgBlip xmlns:asvg="http://schemas.microsoft.com/office/drawing/2016/SVG/main" r:embed="rId49"/>
                </a:ext>
              </a:extLst>
            </a:blip>
            <a:stretch>
              <a:fillRect l="0" t="0" r="0" b="0"/>
            </a:stretch>
          </a:blipFill>
        </p:spPr>
      </p:sp>
      <p:sp>
        <p:nvSpPr>
          <p:cNvPr name="Freeform 26" id="26"/>
          <p:cNvSpPr/>
          <p:nvPr/>
        </p:nvSpPr>
        <p:spPr>
          <a:xfrm flipH="false" flipV="false" rot="0">
            <a:off x="4938037" y="7092853"/>
            <a:ext cx="705590" cy="705590"/>
          </a:xfrm>
          <a:custGeom>
            <a:avLst/>
            <a:gdLst/>
            <a:ahLst/>
            <a:cxnLst/>
            <a:rect r="r" b="b" t="t" l="l"/>
            <a:pathLst>
              <a:path h="705590" w="705590">
                <a:moveTo>
                  <a:pt x="0" y="0"/>
                </a:moveTo>
                <a:lnTo>
                  <a:pt x="705589" y="0"/>
                </a:lnTo>
                <a:lnTo>
                  <a:pt x="705589" y="705590"/>
                </a:lnTo>
                <a:lnTo>
                  <a:pt x="0" y="705590"/>
                </a:lnTo>
                <a:lnTo>
                  <a:pt x="0" y="0"/>
                </a:lnTo>
                <a:close/>
              </a:path>
            </a:pathLst>
          </a:custGeom>
          <a:blipFill>
            <a:blip r:embed="rId50">
              <a:extLst>
                <a:ext uri="{96DAC541-7B7A-43D3-8B79-37D633B846F1}">
                  <asvg:svgBlip xmlns:asvg="http://schemas.microsoft.com/office/drawing/2016/SVG/main" r:embed="rId51"/>
                </a:ext>
              </a:extLst>
            </a:blip>
            <a:stretch>
              <a:fillRect l="0" t="0" r="0" b="0"/>
            </a:stretch>
          </a:blipFill>
        </p:spPr>
      </p:sp>
      <p:sp>
        <p:nvSpPr>
          <p:cNvPr name="Freeform 27" id="27"/>
          <p:cNvSpPr/>
          <p:nvPr/>
        </p:nvSpPr>
        <p:spPr>
          <a:xfrm flipH="false" flipV="false" rot="0">
            <a:off x="6330937" y="7092853"/>
            <a:ext cx="705590" cy="705590"/>
          </a:xfrm>
          <a:custGeom>
            <a:avLst/>
            <a:gdLst/>
            <a:ahLst/>
            <a:cxnLst/>
            <a:rect r="r" b="b" t="t" l="l"/>
            <a:pathLst>
              <a:path h="705590" w="705590">
                <a:moveTo>
                  <a:pt x="0" y="0"/>
                </a:moveTo>
                <a:lnTo>
                  <a:pt x="705590" y="0"/>
                </a:lnTo>
                <a:lnTo>
                  <a:pt x="705590" y="705590"/>
                </a:lnTo>
                <a:lnTo>
                  <a:pt x="0" y="705590"/>
                </a:lnTo>
                <a:lnTo>
                  <a:pt x="0" y="0"/>
                </a:lnTo>
                <a:close/>
              </a:path>
            </a:pathLst>
          </a:custGeom>
          <a:blipFill>
            <a:blip r:embed="rId52">
              <a:extLst>
                <a:ext uri="{96DAC541-7B7A-43D3-8B79-37D633B846F1}">
                  <asvg:svgBlip xmlns:asvg="http://schemas.microsoft.com/office/drawing/2016/SVG/main" r:embed="rId53"/>
                </a:ext>
              </a:extLst>
            </a:blip>
            <a:stretch>
              <a:fillRect l="0" t="0" r="0" b="0"/>
            </a:stretch>
          </a:blipFill>
        </p:spPr>
      </p:sp>
      <p:sp>
        <p:nvSpPr>
          <p:cNvPr name="Freeform 28" id="28"/>
          <p:cNvSpPr/>
          <p:nvPr/>
        </p:nvSpPr>
        <p:spPr>
          <a:xfrm flipH="false" flipV="false" rot="0">
            <a:off x="3567524" y="7092853"/>
            <a:ext cx="705591" cy="705591"/>
          </a:xfrm>
          <a:custGeom>
            <a:avLst/>
            <a:gdLst/>
            <a:ahLst/>
            <a:cxnLst/>
            <a:rect r="r" b="b" t="t" l="l"/>
            <a:pathLst>
              <a:path h="705591" w="705591">
                <a:moveTo>
                  <a:pt x="0" y="0"/>
                </a:moveTo>
                <a:lnTo>
                  <a:pt x="705591" y="0"/>
                </a:lnTo>
                <a:lnTo>
                  <a:pt x="705591" y="705591"/>
                </a:lnTo>
                <a:lnTo>
                  <a:pt x="0" y="705591"/>
                </a:lnTo>
                <a:lnTo>
                  <a:pt x="0" y="0"/>
                </a:lnTo>
                <a:close/>
              </a:path>
            </a:pathLst>
          </a:custGeom>
          <a:blipFill>
            <a:blip r:embed="rId54">
              <a:extLst>
                <a:ext uri="{96DAC541-7B7A-43D3-8B79-37D633B846F1}">
                  <asvg:svgBlip xmlns:asvg="http://schemas.microsoft.com/office/drawing/2016/SVG/main" r:embed="rId55"/>
                </a:ext>
              </a:extLst>
            </a:blip>
            <a:stretch>
              <a:fillRect l="0" t="0" r="0" b="0"/>
            </a:stretch>
          </a:blipFill>
        </p:spPr>
      </p:sp>
      <p:sp>
        <p:nvSpPr>
          <p:cNvPr name="Freeform 29" id="29"/>
          <p:cNvSpPr/>
          <p:nvPr/>
        </p:nvSpPr>
        <p:spPr>
          <a:xfrm flipH="false" flipV="false" rot="0">
            <a:off x="7669575" y="7090256"/>
            <a:ext cx="710786" cy="710786"/>
          </a:xfrm>
          <a:custGeom>
            <a:avLst/>
            <a:gdLst/>
            <a:ahLst/>
            <a:cxnLst/>
            <a:rect r="r" b="b" t="t" l="l"/>
            <a:pathLst>
              <a:path h="710786" w="710786">
                <a:moveTo>
                  <a:pt x="0" y="0"/>
                </a:moveTo>
                <a:lnTo>
                  <a:pt x="710787" y="0"/>
                </a:lnTo>
                <a:lnTo>
                  <a:pt x="710787" y="710786"/>
                </a:lnTo>
                <a:lnTo>
                  <a:pt x="0" y="710786"/>
                </a:lnTo>
                <a:lnTo>
                  <a:pt x="0" y="0"/>
                </a:lnTo>
                <a:close/>
              </a:path>
            </a:pathLst>
          </a:custGeom>
          <a:blipFill>
            <a:blip r:embed="rId56">
              <a:extLst>
                <a:ext uri="{96DAC541-7B7A-43D3-8B79-37D633B846F1}">
                  <asvg:svgBlip xmlns:asvg="http://schemas.microsoft.com/office/drawing/2016/SVG/main" r:embed="rId57"/>
                </a:ext>
              </a:extLst>
            </a:blip>
            <a:stretch>
              <a:fillRect l="0" t="0" r="0" b="0"/>
            </a:stretch>
          </a:blipFill>
        </p:spPr>
      </p:sp>
      <p:sp>
        <p:nvSpPr>
          <p:cNvPr name="Freeform 30" id="30"/>
          <p:cNvSpPr/>
          <p:nvPr/>
        </p:nvSpPr>
        <p:spPr>
          <a:xfrm flipH="false" flipV="false" rot="0">
            <a:off x="8941422" y="7106636"/>
            <a:ext cx="710786" cy="678024"/>
          </a:xfrm>
          <a:custGeom>
            <a:avLst/>
            <a:gdLst/>
            <a:ahLst/>
            <a:cxnLst/>
            <a:rect r="r" b="b" t="t" l="l"/>
            <a:pathLst>
              <a:path h="678024" w="710786">
                <a:moveTo>
                  <a:pt x="0" y="0"/>
                </a:moveTo>
                <a:lnTo>
                  <a:pt x="710786" y="0"/>
                </a:lnTo>
                <a:lnTo>
                  <a:pt x="710786" y="678024"/>
                </a:lnTo>
                <a:lnTo>
                  <a:pt x="0" y="678024"/>
                </a:lnTo>
                <a:lnTo>
                  <a:pt x="0" y="0"/>
                </a:lnTo>
                <a:close/>
              </a:path>
            </a:pathLst>
          </a:custGeom>
          <a:blipFill>
            <a:blip r:embed="rId58">
              <a:extLst>
                <a:ext uri="{96DAC541-7B7A-43D3-8B79-37D633B846F1}">
                  <asvg:svgBlip xmlns:asvg="http://schemas.microsoft.com/office/drawing/2016/SVG/main" r:embed="rId59"/>
                </a:ext>
              </a:extLst>
            </a:blip>
            <a:stretch>
              <a:fillRect l="0" t="-2415" r="0" b="-2415"/>
            </a:stretch>
          </a:blipFill>
        </p:spPr>
      </p:sp>
      <p:sp>
        <p:nvSpPr>
          <p:cNvPr name="Freeform 31" id="31"/>
          <p:cNvSpPr/>
          <p:nvPr/>
        </p:nvSpPr>
        <p:spPr>
          <a:xfrm flipH="false" flipV="false" rot="0">
            <a:off x="12847724" y="3747525"/>
            <a:ext cx="705590" cy="705590"/>
          </a:xfrm>
          <a:custGeom>
            <a:avLst/>
            <a:gdLst/>
            <a:ahLst/>
            <a:cxnLst/>
            <a:rect r="r" b="b" t="t" l="l"/>
            <a:pathLst>
              <a:path h="705590" w="705590">
                <a:moveTo>
                  <a:pt x="0" y="0"/>
                </a:moveTo>
                <a:lnTo>
                  <a:pt x="705589" y="0"/>
                </a:lnTo>
                <a:lnTo>
                  <a:pt x="705589" y="705589"/>
                </a:lnTo>
                <a:lnTo>
                  <a:pt x="0" y="705589"/>
                </a:lnTo>
                <a:lnTo>
                  <a:pt x="0" y="0"/>
                </a:lnTo>
                <a:close/>
              </a:path>
            </a:pathLst>
          </a:custGeom>
          <a:blipFill>
            <a:blip r:embed="rId60">
              <a:extLst>
                <a:ext uri="{96DAC541-7B7A-43D3-8B79-37D633B846F1}">
                  <asvg:svgBlip xmlns:asvg="http://schemas.microsoft.com/office/drawing/2016/SVG/main" r:embed="rId61"/>
                </a:ext>
              </a:extLst>
            </a:blip>
            <a:stretch>
              <a:fillRect l="0" t="0" r="0" b="0"/>
            </a:stretch>
          </a:blipFill>
        </p:spPr>
      </p:sp>
      <p:sp>
        <p:nvSpPr>
          <p:cNvPr name="Freeform 32" id="32"/>
          <p:cNvSpPr/>
          <p:nvPr/>
        </p:nvSpPr>
        <p:spPr>
          <a:xfrm flipH="false" flipV="false" rot="0">
            <a:off x="12813031" y="2177946"/>
            <a:ext cx="705590" cy="705590"/>
          </a:xfrm>
          <a:custGeom>
            <a:avLst/>
            <a:gdLst/>
            <a:ahLst/>
            <a:cxnLst/>
            <a:rect r="r" b="b" t="t" l="l"/>
            <a:pathLst>
              <a:path h="705590" w="705590">
                <a:moveTo>
                  <a:pt x="0" y="0"/>
                </a:moveTo>
                <a:lnTo>
                  <a:pt x="705589" y="0"/>
                </a:lnTo>
                <a:lnTo>
                  <a:pt x="705589" y="705590"/>
                </a:lnTo>
                <a:lnTo>
                  <a:pt x="0" y="705590"/>
                </a:lnTo>
                <a:lnTo>
                  <a:pt x="0" y="0"/>
                </a:lnTo>
                <a:close/>
              </a:path>
            </a:pathLst>
          </a:custGeom>
          <a:blipFill>
            <a:blip r:embed="rId62">
              <a:extLst>
                <a:ext uri="{96DAC541-7B7A-43D3-8B79-37D633B846F1}">
                  <asvg:svgBlip xmlns:asvg="http://schemas.microsoft.com/office/drawing/2016/SVG/main" r:embed="rId63"/>
                </a:ext>
              </a:extLst>
            </a:blip>
            <a:stretch>
              <a:fillRect l="0" t="0" r="0" b="0"/>
            </a:stretch>
          </a:blipFill>
        </p:spPr>
      </p:sp>
      <p:sp>
        <p:nvSpPr>
          <p:cNvPr name="Freeform 33" id="33"/>
          <p:cNvSpPr/>
          <p:nvPr/>
        </p:nvSpPr>
        <p:spPr>
          <a:xfrm flipH="false" flipV="false" rot="0">
            <a:off x="12820318" y="7090256"/>
            <a:ext cx="710786" cy="710786"/>
          </a:xfrm>
          <a:custGeom>
            <a:avLst/>
            <a:gdLst/>
            <a:ahLst/>
            <a:cxnLst/>
            <a:rect r="r" b="b" t="t" l="l"/>
            <a:pathLst>
              <a:path h="710786" w="710786">
                <a:moveTo>
                  <a:pt x="0" y="0"/>
                </a:moveTo>
                <a:lnTo>
                  <a:pt x="710786" y="0"/>
                </a:lnTo>
                <a:lnTo>
                  <a:pt x="710786" y="710786"/>
                </a:lnTo>
                <a:lnTo>
                  <a:pt x="0" y="710786"/>
                </a:lnTo>
                <a:lnTo>
                  <a:pt x="0" y="0"/>
                </a:lnTo>
                <a:close/>
              </a:path>
            </a:pathLst>
          </a:custGeom>
          <a:blipFill>
            <a:blip r:embed="rId64">
              <a:extLst>
                <a:ext uri="{96DAC541-7B7A-43D3-8B79-37D633B846F1}">
                  <asvg:svgBlip xmlns:asvg="http://schemas.microsoft.com/office/drawing/2016/SVG/main" r:embed="rId65"/>
                </a:ext>
              </a:extLst>
            </a:blip>
            <a:stretch>
              <a:fillRect l="0" t="0" r="0" b="0"/>
            </a:stretch>
          </a:blipFill>
        </p:spPr>
      </p:sp>
      <p:sp>
        <p:nvSpPr>
          <p:cNvPr name="Freeform 34" id="34"/>
          <p:cNvSpPr/>
          <p:nvPr/>
        </p:nvSpPr>
        <p:spPr>
          <a:xfrm flipH="false" flipV="false" rot="0">
            <a:off x="14121774" y="2147177"/>
            <a:ext cx="767130" cy="767130"/>
          </a:xfrm>
          <a:custGeom>
            <a:avLst/>
            <a:gdLst/>
            <a:ahLst/>
            <a:cxnLst/>
            <a:rect r="r" b="b" t="t" l="l"/>
            <a:pathLst>
              <a:path h="767130" w="767130">
                <a:moveTo>
                  <a:pt x="0" y="0"/>
                </a:moveTo>
                <a:lnTo>
                  <a:pt x="767130" y="0"/>
                </a:lnTo>
                <a:lnTo>
                  <a:pt x="767130" y="767130"/>
                </a:lnTo>
                <a:lnTo>
                  <a:pt x="0" y="767130"/>
                </a:lnTo>
                <a:lnTo>
                  <a:pt x="0" y="0"/>
                </a:lnTo>
                <a:close/>
              </a:path>
            </a:pathLst>
          </a:custGeom>
          <a:blipFill>
            <a:blip r:embed="rId66">
              <a:extLst>
                <a:ext uri="{96DAC541-7B7A-43D3-8B79-37D633B846F1}">
                  <asvg:svgBlip xmlns:asvg="http://schemas.microsoft.com/office/drawing/2016/SVG/main" r:embed="rId67"/>
                </a:ext>
              </a:extLst>
            </a:blip>
            <a:stretch>
              <a:fillRect l="0" t="0" r="0" b="0"/>
            </a:stretch>
          </a:blipFill>
        </p:spPr>
      </p:sp>
      <p:sp>
        <p:nvSpPr>
          <p:cNvPr name="Freeform 35" id="35"/>
          <p:cNvSpPr/>
          <p:nvPr/>
        </p:nvSpPr>
        <p:spPr>
          <a:xfrm flipH="false" flipV="false" rot="0">
            <a:off x="14135147" y="7062084"/>
            <a:ext cx="767129" cy="767129"/>
          </a:xfrm>
          <a:custGeom>
            <a:avLst/>
            <a:gdLst/>
            <a:ahLst/>
            <a:cxnLst/>
            <a:rect r="r" b="b" t="t" l="l"/>
            <a:pathLst>
              <a:path h="767129" w="767129">
                <a:moveTo>
                  <a:pt x="0" y="0"/>
                </a:moveTo>
                <a:lnTo>
                  <a:pt x="767129" y="0"/>
                </a:lnTo>
                <a:lnTo>
                  <a:pt x="767129" y="767128"/>
                </a:lnTo>
                <a:lnTo>
                  <a:pt x="0" y="767128"/>
                </a:lnTo>
                <a:lnTo>
                  <a:pt x="0" y="0"/>
                </a:lnTo>
                <a:close/>
              </a:path>
            </a:pathLst>
          </a:custGeom>
          <a:blipFill>
            <a:blip r:embed="rId68">
              <a:extLst>
                <a:ext uri="{96DAC541-7B7A-43D3-8B79-37D633B846F1}">
                  <asvg:svgBlip xmlns:asvg="http://schemas.microsoft.com/office/drawing/2016/SVG/main" r:embed="rId69"/>
                </a:ext>
              </a:extLst>
            </a:blip>
            <a:stretch>
              <a:fillRect l="0" t="0" r="0" b="0"/>
            </a:stretch>
          </a:blipFill>
        </p:spPr>
      </p:sp>
      <p:sp>
        <p:nvSpPr>
          <p:cNvPr name="Freeform 36" id="36"/>
          <p:cNvSpPr/>
          <p:nvPr/>
        </p:nvSpPr>
        <p:spPr>
          <a:xfrm flipH="false" flipV="false" rot="0">
            <a:off x="15446614" y="2147177"/>
            <a:ext cx="767129" cy="767129"/>
          </a:xfrm>
          <a:custGeom>
            <a:avLst/>
            <a:gdLst/>
            <a:ahLst/>
            <a:cxnLst/>
            <a:rect r="r" b="b" t="t" l="l"/>
            <a:pathLst>
              <a:path h="767129" w="767129">
                <a:moveTo>
                  <a:pt x="0" y="0"/>
                </a:moveTo>
                <a:lnTo>
                  <a:pt x="767129" y="0"/>
                </a:lnTo>
                <a:lnTo>
                  <a:pt x="767129" y="767128"/>
                </a:lnTo>
                <a:lnTo>
                  <a:pt x="0" y="767128"/>
                </a:lnTo>
                <a:lnTo>
                  <a:pt x="0" y="0"/>
                </a:lnTo>
                <a:close/>
              </a:path>
            </a:pathLst>
          </a:custGeom>
          <a:blipFill>
            <a:blip r:embed="rId70">
              <a:extLst>
                <a:ext uri="{96DAC541-7B7A-43D3-8B79-37D633B846F1}">
                  <asvg:svgBlip xmlns:asvg="http://schemas.microsoft.com/office/drawing/2016/SVG/main" r:embed="rId71"/>
                </a:ext>
              </a:extLst>
            </a:blip>
            <a:stretch>
              <a:fillRect l="0" t="0" r="0" b="0"/>
            </a:stretch>
          </a:blipFill>
        </p:spPr>
      </p:sp>
      <p:sp>
        <p:nvSpPr>
          <p:cNvPr name="Freeform 37" id="37"/>
          <p:cNvSpPr/>
          <p:nvPr/>
        </p:nvSpPr>
        <p:spPr>
          <a:xfrm flipH="false" flipV="false" rot="0">
            <a:off x="14106139" y="5367819"/>
            <a:ext cx="767130" cy="767130"/>
          </a:xfrm>
          <a:custGeom>
            <a:avLst/>
            <a:gdLst/>
            <a:ahLst/>
            <a:cxnLst/>
            <a:rect r="r" b="b" t="t" l="l"/>
            <a:pathLst>
              <a:path h="767130" w="767130">
                <a:moveTo>
                  <a:pt x="0" y="0"/>
                </a:moveTo>
                <a:lnTo>
                  <a:pt x="767130" y="0"/>
                </a:lnTo>
                <a:lnTo>
                  <a:pt x="767130" y="767129"/>
                </a:lnTo>
                <a:lnTo>
                  <a:pt x="0" y="767129"/>
                </a:lnTo>
                <a:lnTo>
                  <a:pt x="0" y="0"/>
                </a:lnTo>
                <a:close/>
              </a:path>
            </a:pathLst>
          </a:custGeom>
          <a:blipFill>
            <a:blip r:embed="rId72">
              <a:extLst>
                <a:ext uri="{96DAC541-7B7A-43D3-8B79-37D633B846F1}">
                  <asvg:svgBlip xmlns:asvg="http://schemas.microsoft.com/office/drawing/2016/SVG/main" r:embed="rId73"/>
                </a:ext>
              </a:extLst>
            </a:blip>
            <a:stretch>
              <a:fillRect l="0" t="0" r="0" b="0"/>
            </a:stretch>
          </a:blipFill>
        </p:spPr>
      </p:sp>
      <p:sp>
        <p:nvSpPr>
          <p:cNvPr name="Freeform 38" id="38"/>
          <p:cNvSpPr/>
          <p:nvPr/>
        </p:nvSpPr>
        <p:spPr>
          <a:xfrm flipH="false" flipV="false" rot="0">
            <a:off x="14088701" y="3713931"/>
            <a:ext cx="772778" cy="772778"/>
          </a:xfrm>
          <a:custGeom>
            <a:avLst/>
            <a:gdLst/>
            <a:ahLst/>
            <a:cxnLst/>
            <a:rect r="r" b="b" t="t" l="l"/>
            <a:pathLst>
              <a:path h="772778" w="772778">
                <a:moveTo>
                  <a:pt x="0" y="0"/>
                </a:moveTo>
                <a:lnTo>
                  <a:pt x="772779" y="0"/>
                </a:lnTo>
                <a:lnTo>
                  <a:pt x="772779" y="772778"/>
                </a:lnTo>
                <a:lnTo>
                  <a:pt x="0" y="772778"/>
                </a:lnTo>
                <a:lnTo>
                  <a:pt x="0" y="0"/>
                </a:lnTo>
                <a:close/>
              </a:path>
            </a:pathLst>
          </a:custGeom>
          <a:blipFill>
            <a:blip r:embed="rId74">
              <a:extLst>
                <a:ext uri="{96DAC541-7B7A-43D3-8B79-37D633B846F1}">
                  <asvg:svgBlip xmlns:asvg="http://schemas.microsoft.com/office/drawing/2016/SVG/main" r:embed="rId75"/>
                </a:ext>
              </a:extLst>
            </a:blip>
            <a:stretch>
              <a:fillRect l="0" t="0" r="0" b="0"/>
            </a:stretch>
          </a:blipFill>
        </p:spPr>
      </p:sp>
      <p:sp>
        <p:nvSpPr>
          <p:cNvPr name="Freeform 39" id="39"/>
          <p:cNvSpPr/>
          <p:nvPr/>
        </p:nvSpPr>
        <p:spPr>
          <a:xfrm flipH="false" flipV="false" rot="0">
            <a:off x="15371650" y="3713931"/>
            <a:ext cx="772778" cy="772778"/>
          </a:xfrm>
          <a:custGeom>
            <a:avLst/>
            <a:gdLst/>
            <a:ahLst/>
            <a:cxnLst/>
            <a:rect r="r" b="b" t="t" l="l"/>
            <a:pathLst>
              <a:path h="772778" w="772778">
                <a:moveTo>
                  <a:pt x="0" y="0"/>
                </a:moveTo>
                <a:lnTo>
                  <a:pt x="772779" y="0"/>
                </a:lnTo>
                <a:lnTo>
                  <a:pt x="772779" y="772778"/>
                </a:lnTo>
                <a:lnTo>
                  <a:pt x="0" y="772778"/>
                </a:lnTo>
                <a:lnTo>
                  <a:pt x="0" y="0"/>
                </a:lnTo>
                <a:close/>
              </a:path>
            </a:pathLst>
          </a:custGeom>
          <a:blipFill>
            <a:blip r:embed="rId76">
              <a:extLst>
                <a:ext uri="{96DAC541-7B7A-43D3-8B79-37D633B846F1}">
                  <asvg:svgBlip xmlns:asvg="http://schemas.microsoft.com/office/drawing/2016/SVG/main" r:embed="rId77"/>
                </a:ext>
              </a:extLst>
            </a:blip>
            <a:stretch>
              <a:fillRect l="0" t="0" r="0" b="0"/>
            </a:stretch>
          </a:blipFill>
        </p:spPr>
      </p:sp>
      <p:sp>
        <p:nvSpPr>
          <p:cNvPr name="Freeform 40" id="40"/>
          <p:cNvSpPr/>
          <p:nvPr/>
        </p:nvSpPr>
        <p:spPr>
          <a:xfrm flipH="false" flipV="false" rot="0">
            <a:off x="15342867" y="6989561"/>
            <a:ext cx="912176" cy="912176"/>
          </a:xfrm>
          <a:custGeom>
            <a:avLst/>
            <a:gdLst/>
            <a:ahLst/>
            <a:cxnLst/>
            <a:rect r="r" b="b" t="t" l="l"/>
            <a:pathLst>
              <a:path h="912176" w="912176">
                <a:moveTo>
                  <a:pt x="0" y="0"/>
                </a:moveTo>
                <a:lnTo>
                  <a:pt x="912176" y="0"/>
                </a:lnTo>
                <a:lnTo>
                  <a:pt x="912176" y="912176"/>
                </a:lnTo>
                <a:lnTo>
                  <a:pt x="0" y="912176"/>
                </a:lnTo>
                <a:lnTo>
                  <a:pt x="0" y="0"/>
                </a:lnTo>
                <a:close/>
              </a:path>
            </a:pathLst>
          </a:custGeom>
          <a:blipFill>
            <a:blip r:embed="rId78">
              <a:extLst>
                <a:ext uri="{96DAC541-7B7A-43D3-8B79-37D633B846F1}">
                  <asvg:svgBlip xmlns:asvg="http://schemas.microsoft.com/office/drawing/2016/SVG/main" r:embed="rId79"/>
                </a:ext>
              </a:extLst>
            </a:blip>
            <a:stretch>
              <a:fillRect l="0" t="0" r="0" b="0"/>
            </a:stretch>
          </a:blipFill>
        </p:spPr>
      </p:sp>
      <p:sp>
        <p:nvSpPr>
          <p:cNvPr name="Freeform 41" id="41"/>
          <p:cNvSpPr/>
          <p:nvPr/>
        </p:nvSpPr>
        <p:spPr>
          <a:xfrm flipH="false" flipV="false" rot="0">
            <a:off x="2032957" y="8659262"/>
            <a:ext cx="709229" cy="709229"/>
          </a:xfrm>
          <a:custGeom>
            <a:avLst/>
            <a:gdLst/>
            <a:ahLst/>
            <a:cxnLst/>
            <a:rect r="r" b="b" t="t" l="l"/>
            <a:pathLst>
              <a:path h="709229" w="709229">
                <a:moveTo>
                  <a:pt x="0" y="0"/>
                </a:moveTo>
                <a:lnTo>
                  <a:pt x="709229" y="0"/>
                </a:lnTo>
                <a:lnTo>
                  <a:pt x="709229" y="709229"/>
                </a:lnTo>
                <a:lnTo>
                  <a:pt x="0" y="709229"/>
                </a:lnTo>
                <a:lnTo>
                  <a:pt x="0" y="0"/>
                </a:lnTo>
                <a:close/>
              </a:path>
            </a:pathLst>
          </a:custGeom>
          <a:blipFill>
            <a:blip r:embed="rId80">
              <a:extLst>
                <a:ext uri="{96DAC541-7B7A-43D3-8B79-37D633B846F1}">
                  <asvg:svgBlip xmlns:asvg="http://schemas.microsoft.com/office/drawing/2016/SVG/main" r:embed="rId81"/>
                </a:ext>
              </a:extLst>
            </a:blip>
            <a:stretch>
              <a:fillRect l="0" t="0" r="0" b="0"/>
            </a:stretch>
          </a:blipFill>
        </p:spPr>
      </p:sp>
      <p:sp>
        <p:nvSpPr>
          <p:cNvPr name="Freeform 42" id="42"/>
          <p:cNvSpPr/>
          <p:nvPr/>
        </p:nvSpPr>
        <p:spPr>
          <a:xfrm flipH="false" flipV="false" rot="0">
            <a:off x="3459178" y="8661081"/>
            <a:ext cx="705591" cy="705591"/>
          </a:xfrm>
          <a:custGeom>
            <a:avLst/>
            <a:gdLst/>
            <a:ahLst/>
            <a:cxnLst/>
            <a:rect r="r" b="b" t="t" l="l"/>
            <a:pathLst>
              <a:path h="705591" w="705591">
                <a:moveTo>
                  <a:pt x="0" y="0"/>
                </a:moveTo>
                <a:lnTo>
                  <a:pt x="705591" y="0"/>
                </a:lnTo>
                <a:lnTo>
                  <a:pt x="705591" y="705591"/>
                </a:lnTo>
                <a:lnTo>
                  <a:pt x="0" y="705591"/>
                </a:lnTo>
                <a:lnTo>
                  <a:pt x="0" y="0"/>
                </a:lnTo>
                <a:close/>
              </a:path>
            </a:pathLst>
          </a:custGeom>
          <a:blipFill>
            <a:blip r:embed="rId82">
              <a:extLst>
                <a:ext uri="{96DAC541-7B7A-43D3-8B79-37D633B846F1}">
                  <asvg:svgBlip xmlns:asvg="http://schemas.microsoft.com/office/drawing/2016/SVG/main" r:embed="rId83"/>
                </a:ext>
              </a:extLst>
            </a:blip>
            <a:stretch>
              <a:fillRect l="0" t="0" r="0" b="0"/>
            </a:stretch>
          </a:blipFill>
        </p:spPr>
      </p:sp>
      <p:sp>
        <p:nvSpPr>
          <p:cNvPr name="Freeform 43" id="43"/>
          <p:cNvSpPr/>
          <p:nvPr/>
        </p:nvSpPr>
        <p:spPr>
          <a:xfrm flipH="false" flipV="false" rot="0">
            <a:off x="4880482" y="8656651"/>
            <a:ext cx="714453" cy="714453"/>
          </a:xfrm>
          <a:custGeom>
            <a:avLst/>
            <a:gdLst/>
            <a:ahLst/>
            <a:cxnLst/>
            <a:rect r="r" b="b" t="t" l="l"/>
            <a:pathLst>
              <a:path h="714453" w="714453">
                <a:moveTo>
                  <a:pt x="0" y="0"/>
                </a:moveTo>
                <a:lnTo>
                  <a:pt x="714452" y="0"/>
                </a:lnTo>
                <a:lnTo>
                  <a:pt x="714452" y="714452"/>
                </a:lnTo>
                <a:lnTo>
                  <a:pt x="0" y="714452"/>
                </a:lnTo>
                <a:lnTo>
                  <a:pt x="0" y="0"/>
                </a:lnTo>
                <a:close/>
              </a:path>
            </a:pathLst>
          </a:custGeom>
          <a:blipFill>
            <a:blip r:embed="rId84">
              <a:extLst>
                <a:ext uri="{96DAC541-7B7A-43D3-8B79-37D633B846F1}">
                  <asvg:svgBlip xmlns:asvg="http://schemas.microsoft.com/office/drawing/2016/SVG/main" r:embed="rId85"/>
                </a:ext>
              </a:extLst>
            </a:blip>
            <a:stretch>
              <a:fillRect l="0" t="0" r="0" b="0"/>
            </a:stretch>
          </a:blipFill>
        </p:spPr>
      </p:sp>
      <p:sp>
        <p:nvSpPr>
          <p:cNvPr name="Freeform 44" id="44"/>
          <p:cNvSpPr/>
          <p:nvPr/>
        </p:nvSpPr>
        <p:spPr>
          <a:xfrm flipH="false" flipV="false" rot="0">
            <a:off x="8853217" y="8598107"/>
            <a:ext cx="831539" cy="831539"/>
          </a:xfrm>
          <a:custGeom>
            <a:avLst/>
            <a:gdLst/>
            <a:ahLst/>
            <a:cxnLst/>
            <a:rect r="r" b="b" t="t" l="l"/>
            <a:pathLst>
              <a:path h="831539" w="831539">
                <a:moveTo>
                  <a:pt x="0" y="0"/>
                </a:moveTo>
                <a:lnTo>
                  <a:pt x="831539" y="0"/>
                </a:lnTo>
                <a:lnTo>
                  <a:pt x="831539" y="831539"/>
                </a:lnTo>
                <a:lnTo>
                  <a:pt x="0" y="831539"/>
                </a:lnTo>
                <a:lnTo>
                  <a:pt x="0" y="0"/>
                </a:lnTo>
                <a:close/>
              </a:path>
            </a:pathLst>
          </a:custGeom>
          <a:blipFill>
            <a:blip r:embed="rId86">
              <a:extLst>
                <a:ext uri="{96DAC541-7B7A-43D3-8B79-37D633B846F1}">
                  <asvg:svgBlip xmlns:asvg="http://schemas.microsoft.com/office/drawing/2016/SVG/main" r:embed="rId87"/>
                </a:ext>
              </a:extLst>
            </a:blip>
            <a:stretch>
              <a:fillRect l="0" t="0" r="0" b="0"/>
            </a:stretch>
          </a:blipFill>
        </p:spPr>
      </p:sp>
      <p:sp>
        <p:nvSpPr>
          <p:cNvPr name="Freeform 45" id="45"/>
          <p:cNvSpPr/>
          <p:nvPr/>
        </p:nvSpPr>
        <p:spPr>
          <a:xfrm flipH="false" flipV="false" rot="0">
            <a:off x="7619694" y="8656651"/>
            <a:ext cx="714453" cy="714453"/>
          </a:xfrm>
          <a:custGeom>
            <a:avLst/>
            <a:gdLst/>
            <a:ahLst/>
            <a:cxnLst/>
            <a:rect r="r" b="b" t="t" l="l"/>
            <a:pathLst>
              <a:path h="714453" w="714453">
                <a:moveTo>
                  <a:pt x="0" y="0"/>
                </a:moveTo>
                <a:lnTo>
                  <a:pt x="714453" y="0"/>
                </a:lnTo>
                <a:lnTo>
                  <a:pt x="714453" y="714452"/>
                </a:lnTo>
                <a:lnTo>
                  <a:pt x="0" y="714452"/>
                </a:lnTo>
                <a:lnTo>
                  <a:pt x="0" y="0"/>
                </a:lnTo>
                <a:close/>
              </a:path>
            </a:pathLst>
          </a:custGeom>
          <a:blipFill>
            <a:blip r:embed="rId88">
              <a:extLst>
                <a:ext uri="{96DAC541-7B7A-43D3-8B79-37D633B846F1}">
                  <asvg:svgBlip xmlns:asvg="http://schemas.microsoft.com/office/drawing/2016/SVG/main" r:embed="rId89"/>
                </a:ext>
              </a:extLst>
            </a:blip>
            <a:stretch>
              <a:fillRect l="0" t="0" r="0" b="0"/>
            </a:stretch>
          </a:blipFill>
        </p:spPr>
      </p:sp>
      <p:sp>
        <p:nvSpPr>
          <p:cNvPr name="Freeform 46" id="46"/>
          <p:cNvSpPr/>
          <p:nvPr/>
        </p:nvSpPr>
        <p:spPr>
          <a:xfrm flipH="false" flipV="false" rot="0">
            <a:off x="6277046" y="8708440"/>
            <a:ext cx="610873" cy="610873"/>
          </a:xfrm>
          <a:custGeom>
            <a:avLst/>
            <a:gdLst/>
            <a:ahLst/>
            <a:cxnLst/>
            <a:rect r="r" b="b" t="t" l="l"/>
            <a:pathLst>
              <a:path h="610873" w="610873">
                <a:moveTo>
                  <a:pt x="0" y="0"/>
                </a:moveTo>
                <a:lnTo>
                  <a:pt x="610873" y="0"/>
                </a:lnTo>
                <a:lnTo>
                  <a:pt x="610873" y="610873"/>
                </a:lnTo>
                <a:lnTo>
                  <a:pt x="0" y="610873"/>
                </a:lnTo>
                <a:lnTo>
                  <a:pt x="0" y="0"/>
                </a:lnTo>
                <a:close/>
              </a:path>
            </a:pathLst>
          </a:custGeom>
          <a:blipFill>
            <a:blip r:embed="rId90">
              <a:extLst>
                <a:ext uri="{96DAC541-7B7A-43D3-8B79-37D633B846F1}">
                  <asvg:svgBlip xmlns:asvg="http://schemas.microsoft.com/office/drawing/2016/SVG/main" r:embed="rId91"/>
                </a:ext>
              </a:extLst>
            </a:blip>
            <a:stretch>
              <a:fillRect l="0" t="0" r="0" b="0"/>
            </a:stretch>
          </a:blipFill>
        </p:spPr>
      </p:sp>
      <p:sp>
        <p:nvSpPr>
          <p:cNvPr name="Freeform 47" id="47"/>
          <p:cNvSpPr/>
          <p:nvPr/>
        </p:nvSpPr>
        <p:spPr>
          <a:xfrm flipH="false" flipV="false" rot="0">
            <a:off x="10219364" y="8598107"/>
            <a:ext cx="831539" cy="831539"/>
          </a:xfrm>
          <a:custGeom>
            <a:avLst/>
            <a:gdLst/>
            <a:ahLst/>
            <a:cxnLst/>
            <a:rect r="r" b="b" t="t" l="l"/>
            <a:pathLst>
              <a:path h="831539" w="831539">
                <a:moveTo>
                  <a:pt x="0" y="0"/>
                </a:moveTo>
                <a:lnTo>
                  <a:pt x="831540" y="0"/>
                </a:lnTo>
                <a:lnTo>
                  <a:pt x="831540" y="831539"/>
                </a:lnTo>
                <a:lnTo>
                  <a:pt x="0" y="831539"/>
                </a:lnTo>
                <a:lnTo>
                  <a:pt x="0" y="0"/>
                </a:lnTo>
                <a:close/>
              </a:path>
            </a:pathLst>
          </a:custGeom>
          <a:blipFill>
            <a:blip r:embed="rId92">
              <a:extLst>
                <a:ext uri="{96DAC541-7B7A-43D3-8B79-37D633B846F1}">
                  <asvg:svgBlip xmlns:asvg="http://schemas.microsoft.com/office/drawing/2016/SVG/main" r:embed="rId93"/>
                </a:ext>
              </a:extLst>
            </a:blip>
            <a:stretch>
              <a:fillRect l="0" t="0" r="0" b="0"/>
            </a:stretch>
          </a:blipFill>
        </p:spPr>
      </p:sp>
      <p:sp>
        <p:nvSpPr>
          <p:cNvPr name="Freeform 48" id="48"/>
          <p:cNvSpPr/>
          <p:nvPr/>
        </p:nvSpPr>
        <p:spPr>
          <a:xfrm flipH="false" flipV="false" rot="0">
            <a:off x="11538252" y="8631661"/>
            <a:ext cx="764432" cy="764432"/>
          </a:xfrm>
          <a:custGeom>
            <a:avLst/>
            <a:gdLst/>
            <a:ahLst/>
            <a:cxnLst/>
            <a:rect r="r" b="b" t="t" l="l"/>
            <a:pathLst>
              <a:path h="764432" w="764432">
                <a:moveTo>
                  <a:pt x="0" y="0"/>
                </a:moveTo>
                <a:lnTo>
                  <a:pt x="764432" y="0"/>
                </a:lnTo>
                <a:lnTo>
                  <a:pt x="764432" y="764432"/>
                </a:lnTo>
                <a:lnTo>
                  <a:pt x="0" y="764432"/>
                </a:lnTo>
                <a:lnTo>
                  <a:pt x="0" y="0"/>
                </a:lnTo>
                <a:close/>
              </a:path>
            </a:pathLst>
          </a:custGeom>
          <a:blipFill>
            <a:blip r:embed="rId94">
              <a:extLst>
                <a:ext uri="{96DAC541-7B7A-43D3-8B79-37D633B846F1}">
                  <asvg:svgBlip xmlns:asvg="http://schemas.microsoft.com/office/drawing/2016/SVG/main" r:embed="rId95"/>
                </a:ext>
              </a:extLst>
            </a:blip>
            <a:stretch>
              <a:fillRect l="0" t="0" r="0" b="0"/>
            </a:stretch>
          </a:blipFill>
        </p:spPr>
      </p:sp>
      <p:sp>
        <p:nvSpPr>
          <p:cNvPr name="Freeform 49" id="49"/>
          <p:cNvSpPr/>
          <p:nvPr/>
        </p:nvSpPr>
        <p:spPr>
          <a:xfrm flipH="false" flipV="false" rot="0">
            <a:off x="12795655" y="8621519"/>
            <a:ext cx="784715" cy="784715"/>
          </a:xfrm>
          <a:custGeom>
            <a:avLst/>
            <a:gdLst/>
            <a:ahLst/>
            <a:cxnLst/>
            <a:rect r="r" b="b" t="t" l="l"/>
            <a:pathLst>
              <a:path h="784715" w="784715">
                <a:moveTo>
                  <a:pt x="0" y="0"/>
                </a:moveTo>
                <a:lnTo>
                  <a:pt x="784715" y="0"/>
                </a:lnTo>
                <a:lnTo>
                  <a:pt x="784715" y="784715"/>
                </a:lnTo>
                <a:lnTo>
                  <a:pt x="0" y="784715"/>
                </a:lnTo>
                <a:lnTo>
                  <a:pt x="0" y="0"/>
                </a:lnTo>
                <a:close/>
              </a:path>
            </a:pathLst>
          </a:custGeom>
          <a:blipFill>
            <a:blip r:embed="rId96">
              <a:extLst>
                <a:ext uri="{96DAC541-7B7A-43D3-8B79-37D633B846F1}">
                  <asvg:svgBlip xmlns:asvg="http://schemas.microsoft.com/office/drawing/2016/SVG/main" r:embed="rId97"/>
                </a:ext>
              </a:extLst>
            </a:blip>
            <a:stretch>
              <a:fillRect l="0" t="0" r="0" b="0"/>
            </a:stretch>
          </a:blipFill>
        </p:spPr>
      </p:sp>
      <p:sp>
        <p:nvSpPr>
          <p:cNvPr name="Freeform 50" id="50"/>
          <p:cNvSpPr/>
          <p:nvPr/>
        </p:nvSpPr>
        <p:spPr>
          <a:xfrm flipH="false" flipV="false" rot="0">
            <a:off x="14106140" y="8630312"/>
            <a:ext cx="767129" cy="767129"/>
          </a:xfrm>
          <a:custGeom>
            <a:avLst/>
            <a:gdLst/>
            <a:ahLst/>
            <a:cxnLst/>
            <a:rect r="r" b="b" t="t" l="l"/>
            <a:pathLst>
              <a:path h="767129" w="767129">
                <a:moveTo>
                  <a:pt x="0" y="0"/>
                </a:moveTo>
                <a:lnTo>
                  <a:pt x="767129" y="0"/>
                </a:lnTo>
                <a:lnTo>
                  <a:pt x="767129" y="767128"/>
                </a:lnTo>
                <a:lnTo>
                  <a:pt x="0" y="767128"/>
                </a:lnTo>
                <a:lnTo>
                  <a:pt x="0" y="0"/>
                </a:lnTo>
                <a:close/>
              </a:path>
            </a:pathLst>
          </a:custGeom>
          <a:blipFill>
            <a:blip r:embed="rId98">
              <a:extLst>
                <a:ext uri="{96DAC541-7B7A-43D3-8B79-37D633B846F1}">
                  <asvg:svgBlip xmlns:asvg="http://schemas.microsoft.com/office/drawing/2016/SVG/main" r:embed="rId99"/>
                </a:ext>
              </a:extLst>
            </a:blip>
            <a:stretch>
              <a:fillRect l="0" t="0" r="0" b="0"/>
            </a:stretch>
          </a:blipFill>
        </p:spPr>
      </p:sp>
      <p:sp>
        <p:nvSpPr>
          <p:cNvPr name="Freeform 51" id="51"/>
          <p:cNvSpPr/>
          <p:nvPr/>
        </p:nvSpPr>
        <p:spPr>
          <a:xfrm flipH="false" flipV="false" rot="0">
            <a:off x="15388508" y="8621519"/>
            <a:ext cx="784715" cy="784715"/>
          </a:xfrm>
          <a:custGeom>
            <a:avLst/>
            <a:gdLst/>
            <a:ahLst/>
            <a:cxnLst/>
            <a:rect r="r" b="b" t="t" l="l"/>
            <a:pathLst>
              <a:path h="784715" w="784715">
                <a:moveTo>
                  <a:pt x="0" y="0"/>
                </a:moveTo>
                <a:lnTo>
                  <a:pt x="784715" y="0"/>
                </a:lnTo>
                <a:lnTo>
                  <a:pt x="784715" y="784715"/>
                </a:lnTo>
                <a:lnTo>
                  <a:pt x="0" y="784715"/>
                </a:lnTo>
                <a:lnTo>
                  <a:pt x="0" y="0"/>
                </a:lnTo>
                <a:close/>
              </a:path>
            </a:pathLst>
          </a:custGeom>
          <a:blipFill>
            <a:blip r:embed="rId100">
              <a:extLst>
                <a:ext uri="{96DAC541-7B7A-43D3-8B79-37D633B846F1}">
                  <asvg:svgBlip xmlns:asvg="http://schemas.microsoft.com/office/drawing/2016/SVG/main" r:embed="rId101"/>
                </a:ext>
              </a:extLst>
            </a:blip>
            <a:stretch>
              <a:fillRect l="0" t="0" r="0" b="0"/>
            </a:stretch>
          </a:blipFill>
        </p:spPr>
      </p:sp>
      <p:sp>
        <p:nvSpPr>
          <p:cNvPr name="Freeform 52" id="52"/>
          <p:cNvSpPr/>
          <p:nvPr/>
        </p:nvSpPr>
        <p:spPr>
          <a:xfrm flipH="false" flipV="false" rot="0">
            <a:off x="7575189" y="2148526"/>
            <a:ext cx="764431" cy="764431"/>
          </a:xfrm>
          <a:custGeom>
            <a:avLst/>
            <a:gdLst/>
            <a:ahLst/>
            <a:cxnLst/>
            <a:rect r="r" b="b" t="t" l="l"/>
            <a:pathLst>
              <a:path h="764431" w="764431">
                <a:moveTo>
                  <a:pt x="0" y="0"/>
                </a:moveTo>
                <a:lnTo>
                  <a:pt x="764431" y="0"/>
                </a:lnTo>
                <a:lnTo>
                  <a:pt x="764431" y="764430"/>
                </a:lnTo>
                <a:lnTo>
                  <a:pt x="0" y="764430"/>
                </a:lnTo>
                <a:lnTo>
                  <a:pt x="0" y="0"/>
                </a:lnTo>
                <a:close/>
              </a:path>
            </a:pathLst>
          </a:custGeom>
          <a:blipFill>
            <a:blip r:embed="rId102">
              <a:extLst>
                <a:ext uri="{96DAC541-7B7A-43D3-8B79-37D633B846F1}">
                  <asvg:svgBlip xmlns:asvg="http://schemas.microsoft.com/office/drawing/2016/SVG/main" r:embed="rId103"/>
                </a:ext>
              </a:extLst>
            </a:blip>
            <a:stretch>
              <a:fillRect l="0" t="0" r="0" b="0"/>
            </a:stretch>
          </a:blipFill>
        </p:spPr>
      </p:sp>
      <p:sp>
        <p:nvSpPr>
          <p:cNvPr name="Freeform 53" id="53"/>
          <p:cNvSpPr/>
          <p:nvPr/>
        </p:nvSpPr>
        <p:spPr>
          <a:xfrm flipH="false" flipV="false" rot="0">
            <a:off x="15392375" y="5369168"/>
            <a:ext cx="764431" cy="764431"/>
          </a:xfrm>
          <a:custGeom>
            <a:avLst/>
            <a:gdLst/>
            <a:ahLst/>
            <a:cxnLst/>
            <a:rect r="r" b="b" t="t" l="l"/>
            <a:pathLst>
              <a:path h="764431" w="764431">
                <a:moveTo>
                  <a:pt x="0" y="0"/>
                </a:moveTo>
                <a:lnTo>
                  <a:pt x="764431" y="0"/>
                </a:lnTo>
                <a:lnTo>
                  <a:pt x="764431" y="764430"/>
                </a:lnTo>
                <a:lnTo>
                  <a:pt x="0" y="764430"/>
                </a:lnTo>
                <a:lnTo>
                  <a:pt x="0" y="0"/>
                </a:lnTo>
                <a:close/>
              </a:path>
            </a:pathLst>
          </a:custGeom>
          <a:blipFill>
            <a:blip r:embed="rId104">
              <a:extLst>
                <a:ext uri="{96DAC541-7B7A-43D3-8B79-37D633B846F1}">
                  <asvg:svgBlip xmlns:asvg="http://schemas.microsoft.com/office/drawing/2016/SVG/main" r:embed="rId105"/>
                </a:ext>
              </a:extLst>
            </a:blip>
            <a:stretch>
              <a:fillRect l="0" t="0" r="0" b="0"/>
            </a:stretch>
          </a:blipFill>
        </p:spPr>
      </p:sp>
      <p:sp>
        <p:nvSpPr>
          <p:cNvPr name="Freeform 54" id="54"/>
          <p:cNvSpPr/>
          <p:nvPr/>
        </p:nvSpPr>
        <p:spPr>
          <a:xfrm flipH="false" flipV="false" rot="0">
            <a:off x="11538669" y="7053291"/>
            <a:ext cx="784715" cy="784715"/>
          </a:xfrm>
          <a:custGeom>
            <a:avLst/>
            <a:gdLst/>
            <a:ahLst/>
            <a:cxnLst/>
            <a:rect r="r" b="b" t="t" l="l"/>
            <a:pathLst>
              <a:path h="784715" w="784715">
                <a:moveTo>
                  <a:pt x="0" y="0"/>
                </a:moveTo>
                <a:lnTo>
                  <a:pt x="784715" y="0"/>
                </a:lnTo>
                <a:lnTo>
                  <a:pt x="784715" y="784715"/>
                </a:lnTo>
                <a:lnTo>
                  <a:pt x="0" y="784715"/>
                </a:lnTo>
                <a:lnTo>
                  <a:pt x="0" y="0"/>
                </a:lnTo>
                <a:close/>
              </a:path>
            </a:pathLst>
          </a:custGeom>
          <a:blipFill>
            <a:blip r:embed="rId106">
              <a:extLst>
                <a:ext uri="{96DAC541-7B7A-43D3-8B79-37D633B846F1}">
                  <asvg:svgBlip xmlns:asvg="http://schemas.microsoft.com/office/drawing/2016/SVG/main" r:embed="rId107"/>
                </a:ext>
              </a:extLst>
            </a:blip>
            <a:stretch>
              <a:fillRect l="0" t="0" r="0" b="0"/>
            </a:stretch>
          </a:blipFill>
        </p:spPr>
      </p:sp>
      <p:sp>
        <p:nvSpPr>
          <p:cNvPr name="Freeform 55" id="55"/>
          <p:cNvSpPr/>
          <p:nvPr/>
        </p:nvSpPr>
        <p:spPr>
          <a:xfrm flipH="false" flipV="false" rot="0">
            <a:off x="12791237" y="5346187"/>
            <a:ext cx="810391" cy="810391"/>
          </a:xfrm>
          <a:custGeom>
            <a:avLst/>
            <a:gdLst/>
            <a:ahLst/>
            <a:cxnLst/>
            <a:rect r="r" b="b" t="t" l="l"/>
            <a:pathLst>
              <a:path h="810391" w="810391">
                <a:moveTo>
                  <a:pt x="0" y="0"/>
                </a:moveTo>
                <a:lnTo>
                  <a:pt x="810391" y="0"/>
                </a:lnTo>
                <a:lnTo>
                  <a:pt x="810391" y="810391"/>
                </a:lnTo>
                <a:lnTo>
                  <a:pt x="0" y="810391"/>
                </a:lnTo>
                <a:lnTo>
                  <a:pt x="0" y="0"/>
                </a:lnTo>
                <a:close/>
              </a:path>
            </a:pathLst>
          </a:custGeom>
          <a:blipFill>
            <a:blip r:embed="rId108">
              <a:extLst>
                <a:ext uri="{96DAC541-7B7A-43D3-8B79-37D633B846F1}">
                  <asvg:svgBlip xmlns:asvg="http://schemas.microsoft.com/office/drawing/2016/SVG/main" r:embed="rId109"/>
                </a:ext>
              </a:extLst>
            </a:blip>
            <a:stretch>
              <a:fillRect l="0" t="0" r="0" b="0"/>
            </a:stretch>
          </a:blipFill>
        </p:spPr>
      </p:sp>
      <p:sp>
        <p:nvSpPr>
          <p:cNvPr name="Freeform 56" id="56"/>
          <p:cNvSpPr/>
          <p:nvPr/>
        </p:nvSpPr>
        <p:spPr>
          <a:xfrm flipH="false" flipV="false" rot="0">
            <a:off x="10229818" y="7053291"/>
            <a:ext cx="784715" cy="784715"/>
          </a:xfrm>
          <a:custGeom>
            <a:avLst/>
            <a:gdLst/>
            <a:ahLst/>
            <a:cxnLst/>
            <a:rect r="r" b="b" t="t" l="l"/>
            <a:pathLst>
              <a:path h="784715" w="784715">
                <a:moveTo>
                  <a:pt x="0" y="0"/>
                </a:moveTo>
                <a:lnTo>
                  <a:pt x="784715" y="0"/>
                </a:lnTo>
                <a:lnTo>
                  <a:pt x="784715" y="784715"/>
                </a:lnTo>
                <a:lnTo>
                  <a:pt x="0" y="784715"/>
                </a:lnTo>
                <a:lnTo>
                  <a:pt x="0" y="0"/>
                </a:lnTo>
                <a:close/>
              </a:path>
            </a:pathLst>
          </a:custGeom>
          <a:blipFill>
            <a:blip r:embed="rId110">
              <a:extLst>
                <a:ext uri="{96DAC541-7B7A-43D3-8B79-37D633B846F1}">
                  <asvg:svgBlip xmlns:asvg="http://schemas.microsoft.com/office/drawing/2016/SVG/main" r:embed="rId111"/>
                </a:ext>
              </a:extLst>
            </a:blip>
            <a:stretch>
              <a:fillRect l="0" t="0" r="0" b="0"/>
            </a:stretch>
          </a:blipFill>
        </p:spPr>
      </p:sp>
      <p:sp>
        <p:nvSpPr>
          <p:cNvPr name="TextBox 57" id="57"/>
          <p:cNvSpPr txBox="true"/>
          <p:nvPr/>
        </p:nvSpPr>
        <p:spPr>
          <a:xfrm rot="0">
            <a:off x="2645170" y="479840"/>
            <a:ext cx="12592504" cy="1040571"/>
          </a:xfrm>
          <a:prstGeom prst="rect">
            <a:avLst/>
          </a:prstGeom>
        </p:spPr>
        <p:txBody>
          <a:bodyPr anchor="t" rtlCol="false" tIns="0" lIns="0" bIns="0" rIns="0">
            <a:spAutoFit/>
          </a:bodyPr>
          <a:lstStyle/>
          <a:p>
            <a:pPr algn="ctr">
              <a:lnSpc>
                <a:spcPts val="8333"/>
              </a:lnSpc>
            </a:pPr>
            <a:r>
              <a:rPr lang="en-US" b="true" sz="6459" spc="335">
                <a:solidFill>
                  <a:srgbClr val="373939"/>
                </a:solidFill>
                <a:latin typeface="Century Gothic Paneuropean Bold"/>
                <a:ea typeface="Century Gothic Paneuropean Bold"/>
                <a:cs typeface="Century Gothic Paneuropean Bold"/>
                <a:sym typeface="Century Gothic Paneuropean Bold"/>
              </a:rPr>
              <a:t>Frequently Used Icons</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090909"/>
        </a:solidFill>
      </p:bgPr>
    </p:bg>
    <p:spTree>
      <p:nvGrpSpPr>
        <p:cNvPr id="1" name=""/>
        <p:cNvGrpSpPr/>
        <p:nvPr/>
      </p:nvGrpSpPr>
      <p:grpSpPr>
        <a:xfrm>
          <a:off x="0" y="0"/>
          <a:ext cx="0" cy="0"/>
          <a:chOff x="0" y="0"/>
          <a:chExt cx="0" cy="0"/>
        </a:xfrm>
      </p:grpSpPr>
      <p:grpSp>
        <p:nvGrpSpPr>
          <p:cNvPr name="Group 2" id="2"/>
          <p:cNvGrpSpPr/>
          <p:nvPr/>
        </p:nvGrpSpPr>
        <p:grpSpPr>
          <a:xfrm rot="0">
            <a:off x="13617193" y="2767932"/>
            <a:ext cx="4670807" cy="1866511"/>
            <a:chOff x="0" y="0"/>
            <a:chExt cx="1470405" cy="587592"/>
          </a:xfrm>
        </p:grpSpPr>
        <p:sp>
          <p:nvSpPr>
            <p:cNvPr name="Freeform 3" id="3"/>
            <p:cNvSpPr/>
            <p:nvPr/>
          </p:nvSpPr>
          <p:spPr>
            <a:xfrm flipH="false" flipV="false" rot="0">
              <a:off x="0" y="0"/>
              <a:ext cx="1470405" cy="587592"/>
            </a:xfrm>
            <a:custGeom>
              <a:avLst/>
              <a:gdLst/>
              <a:ahLst/>
              <a:cxnLst/>
              <a:rect r="r" b="b" t="t" l="l"/>
              <a:pathLst>
                <a:path h="587592" w="1470405">
                  <a:moveTo>
                    <a:pt x="0" y="0"/>
                  </a:moveTo>
                  <a:lnTo>
                    <a:pt x="1470405" y="0"/>
                  </a:lnTo>
                  <a:lnTo>
                    <a:pt x="1470405" y="587592"/>
                  </a:lnTo>
                  <a:lnTo>
                    <a:pt x="0" y="587592"/>
                  </a:lnTo>
                  <a:close/>
                </a:path>
              </a:pathLst>
            </a:custGeom>
            <a:solidFill>
              <a:srgbClr val="FFFFFF"/>
            </a:solidFill>
          </p:spPr>
        </p:sp>
        <p:sp>
          <p:nvSpPr>
            <p:cNvPr name="TextBox 4" id="4"/>
            <p:cNvSpPr txBox="true"/>
            <p:nvPr/>
          </p:nvSpPr>
          <p:spPr>
            <a:xfrm>
              <a:off x="0" y="-19050"/>
              <a:ext cx="1470405" cy="606642"/>
            </a:xfrm>
            <a:prstGeom prst="rect">
              <a:avLst/>
            </a:prstGeom>
          </p:spPr>
          <p:txBody>
            <a:bodyPr anchor="ctr" rtlCol="false" tIns="50800" lIns="50800" bIns="50800" rIns="50800"/>
            <a:lstStyle/>
            <a:p>
              <a:pPr algn="ctr">
                <a:lnSpc>
                  <a:spcPts val="3091"/>
                </a:lnSpc>
              </a:pPr>
              <a:r>
                <a:rPr lang="en-US" sz="2396" spc="385">
                  <a:solidFill>
                    <a:srgbClr val="373939"/>
                  </a:solidFill>
                  <a:latin typeface="Century Gothic Paneuropean"/>
                  <a:ea typeface="Century Gothic Paneuropean"/>
                  <a:cs typeface="Century Gothic Paneuropean"/>
                  <a:sym typeface="Century Gothic Paneuropean"/>
                </a:rPr>
                <a:t>#FFFFFF</a:t>
              </a:r>
            </a:p>
          </p:txBody>
        </p:sp>
      </p:grpSp>
      <p:grpSp>
        <p:nvGrpSpPr>
          <p:cNvPr name="Group 5" id="5"/>
          <p:cNvGrpSpPr/>
          <p:nvPr/>
        </p:nvGrpSpPr>
        <p:grpSpPr>
          <a:xfrm rot="0">
            <a:off x="13617193" y="910964"/>
            <a:ext cx="4670807" cy="1856968"/>
            <a:chOff x="0" y="0"/>
            <a:chExt cx="1470405" cy="584587"/>
          </a:xfrm>
        </p:grpSpPr>
        <p:sp>
          <p:nvSpPr>
            <p:cNvPr name="Freeform 6" id="6"/>
            <p:cNvSpPr/>
            <p:nvPr/>
          </p:nvSpPr>
          <p:spPr>
            <a:xfrm flipH="false" flipV="false" rot="0">
              <a:off x="0" y="0"/>
              <a:ext cx="1470405" cy="584587"/>
            </a:xfrm>
            <a:custGeom>
              <a:avLst/>
              <a:gdLst/>
              <a:ahLst/>
              <a:cxnLst/>
              <a:rect r="r" b="b" t="t" l="l"/>
              <a:pathLst>
                <a:path h="584587" w="1470405">
                  <a:moveTo>
                    <a:pt x="0" y="0"/>
                  </a:moveTo>
                  <a:lnTo>
                    <a:pt x="1470405" y="0"/>
                  </a:lnTo>
                  <a:lnTo>
                    <a:pt x="1470405" y="584587"/>
                  </a:lnTo>
                  <a:lnTo>
                    <a:pt x="0" y="584587"/>
                  </a:lnTo>
                  <a:close/>
                </a:path>
              </a:pathLst>
            </a:custGeom>
            <a:solidFill>
              <a:srgbClr val="FFE800"/>
            </a:solidFill>
          </p:spPr>
        </p:sp>
        <p:sp>
          <p:nvSpPr>
            <p:cNvPr name="TextBox 7" id="7"/>
            <p:cNvSpPr txBox="true"/>
            <p:nvPr/>
          </p:nvSpPr>
          <p:spPr>
            <a:xfrm>
              <a:off x="0" y="-19050"/>
              <a:ext cx="1470405" cy="603637"/>
            </a:xfrm>
            <a:prstGeom prst="rect">
              <a:avLst/>
            </a:prstGeom>
          </p:spPr>
          <p:txBody>
            <a:bodyPr anchor="ctr" rtlCol="false" tIns="50800" lIns="50800" bIns="50800" rIns="50800"/>
            <a:lstStyle/>
            <a:p>
              <a:pPr algn="ctr">
                <a:lnSpc>
                  <a:spcPts val="3091"/>
                </a:lnSpc>
              </a:pPr>
              <a:r>
                <a:rPr lang="en-US" sz="2396" spc="385">
                  <a:solidFill>
                    <a:srgbClr val="373939"/>
                  </a:solidFill>
                  <a:latin typeface="Century Gothic Paneuropean"/>
                  <a:ea typeface="Century Gothic Paneuropean"/>
                  <a:cs typeface="Century Gothic Paneuropean"/>
                  <a:sym typeface="Century Gothic Paneuropean"/>
                </a:rPr>
                <a:t>#FFE800</a:t>
              </a:r>
            </a:p>
          </p:txBody>
        </p:sp>
      </p:grpSp>
      <p:grpSp>
        <p:nvGrpSpPr>
          <p:cNvPr name="Group 8" id="8"/>
          <p:cNvGrpSpPr/>
          <p:nvPr/>
        </p:nvGrpSpPr>
        <p:grpSpPr>
          <a:xfrm rot="0">
            <a:off x="8970558" y="2767932"/>
            <a:ext cx="4670807" cy="1866511"/>
            <a:chOff x="0" y="0"/>
            <a:chExt cx="1470405" cy="587592"/>
          </a:xfrm>
        </p:grpSpPr>
        <p:sp>
          <p:nvSpPr>
            <p:cNvPr name="Freeform 9" id="9"/>
            <p:cNvSpPr/>
            <p:nvPr/>
          </p:nvSpPr>
          <p:spPr>
            <a:xfrm flipH="false" flipV="false" rot="0">
              <a:off x="0" y="0"/>
              <a:ext cx="1470405" cy="587592"/>
            </a:xfrm>
            <a:custGeom>
              <a:avLst/>
              <a:gdLst/>
              <a:ahLst/>
              <a:cxnLst/>
              <a:rect r="r" b="b" t="t" l="l"/>
              <a:pathLst>
                <a:path h="587592" w="1470405">
                  <a:moveTo>
                    <a:pt x="0" y="0"/>
                  </a:moveTo>
                  <a:lnTo>
                    <a:pt x="1470405" y="0"/>
                  </a:lnTo>
                  <a:lnTo>
                    <a:pt x="1470405" y="587592"/>
                  </a:lnTo>
                  <a:lnTo>
                    <a:pt x="0" y="587592"/>
                  </a:lnTo>
                  <a:close/>
                </a:path>
              </a:pathLst>
            </a:custGeom>
            <a:solidFill>
              <a:srgbClr val="009ECC"/>
            </a:solidFill>
          </p:spPr>
        </p:sp>
        <p:sp>
          <p:nvSpPr>
            <p:cNvPr name="TextBox 10" id="10"/>
            <p:cNvSpPr txBox="true"/>
            <p:nvPr/>
          </p:nvSpPr>
          <p:spPr>
            <a:xfrm>
              <a:off x="0" y="-19050"/>
              <a:ext cx="1470405" cy="606642"/>
            </a:xfrm>
            <a:prstGeom prst="rect">
              <a:avLst/>
            </a:prstGeom>
          </p:spPr>
          <p:txBody>
            <a:bodyPr anchor="ctr" rtlCol="false" tIns="50800" lIns="50800" bIns="50800" rIns="50800"/>
            <a:lstStyle/>
            <a:p>
              <a:pPr algn="ctr">
                <a:lnSpc>
                  <a:spcPts val="3091"/>
                </a:lnSpc>
              </a:pPr>
              <a:r>
                <a:rPr lang="en-US" sz="2396" spc="385">
                  <a:solidFill>
                    <a:srgbClr val="373939"/>
                  </a:solidFill>
                  <a:latin typeface="Century Gothic Paneuropean"/>
                  <a:ea typeface="Century Gothic Paneuropean"/>
                  <a:cs typeface="Century Gothic Paneuropean"/>
                  <a:sym typeface="Century Gothic Paneuropean"/>
                </a:rPr>
                <a:t>#009ECC</a:t>
              </a:r>
            </a:p>
          </p:txBody>
        </p:sp>
      </p:grpSp>
      <p:grpSp>
        <p:nvGrpSpPr>
          <p:cNvPr name="Group 11" id="11"/>
          <p:cNvGrpSpPr/>
          <p:nvPr/>
        </p:nvGrpSpPr>
        <p:grpSpPr>
          <a:xfrm rot="0">
            <a:off x="8975679" y="910964"/>
            <a:ext cx="4665685" cy="1856968"/>
            <a:chOff x="0" y="0"/>
            <a:chExt cx="1468792" cy="584587"/>
          </a:xfrm>
        </p:grpSpPr>
        <p:sp>
          <p:nvSpPr>
            <p:cNvPr name="Freeform 12" id="12"/>
            <p:cNvSpPr/>
            <p:nvPr/>
          </p:nvSpPr>
          <p:spPr>
            <a:xfrm flipH="false" flipV="false" rot="0">
              <a:off x="0" y="0"/>
              <a:ext cx="1468792" cy="584587"/>
            </a:xfrm>
            <a:custGeom>
              <a:avLst/>
              <a:gdLst/>
              <a:ahLst/>
              <a:cxnLst/>
              <a:rect r="r" b="b" t="t" l="l"/>
              <a:pathLst>
                <a:path h="584587" w="1468792">
                  <a:moveTo>
                    <a:pt x="0" y="0"/>
                  </a:moveTo>
                  <a:lnTo>
                    <a:pt x="1468792" y="0"/>
                  </a:lnTo>
                  <a:lnTo>
                    <a:pt x="1468792" y="584587"/>
                  </a:lnTo>
                  <a:lnTo>
                    <a:pt x="0" y="584587"/>
                  </a:lnTo>
                  <a:close/>
                </a:path>
              </a:pathLst>
            </a:custGeom>
            <a:solidFill>
              <a:srgbClr val="FF9F24"/>
            </a:solidFill>
          </p:spPr>
        </p:sp>
        <p:sp>
          <p:nvSpPr>
            <p:cNvPr name="TextBox 13" id="13"/>
            <p:cNvSpPr txBox="true"/>
            <p:nvPr/>
          </p:nvSpPr>
          <p:spPr>
            <a:xfrm>
              <a:off x="0" y="-19050"/>
              <a:ext cx="1468792" cy="603637"/>
            </a:xfrm>
            <a:prstGeom prst="rect">
              <a:avLst/>
            </a:prstGeom>
          </p:spPr>
          <p:txBody>
            <a:bodyPr anchor="ctr" rtlCol="false" tIns="50800" lIns="50800" bIns="50800" rIns="50800"/>
            <a:lstStyle/>
            <a:p>
              <a:pPr algn="ctr">
                <a:lnSpc>
                  <a:spcPts val="3091"/>
                </a:lnSpc>
              </a:pPr>
              <a:r>
                <a:rPr lang="en-US" sz="2396" spc="385">
                  <a:solidFill>
                    <a:srgbClr val="373939"/>
                  </a:solidFill>
                  <a:latin typeface="Century Gothic Paneuropean"/>
                  <a:ea typeface="Century Gothic Paneuropean"/>
                  <a:cs typeface="Century Gothic Paneuropean"/>
                  <a:sym typeface="Century Gothic Paneuropean"/>
                </a:rPr>
                <a:t>#FF9F24</a:t>
              </a:r>
            </a:p>
          </p:txBody>
        </p:sp>
      </p:grpSp>
      <p:grpSp>
        <p:nvGrpSpPr>
          <p:cNvPr name="Group 14" id="14"/>
          <p:cNvGrpSpPr/>
          <p:nvPr/>
        </p:nvGrpSpPr>
        <p:grpSpPr>
          <a:xfrm rot="0">
            <a:off x="13622315" y="4634443"/>
            <a:ext cx="4665685" cy="1866511"/>
            <a:chOff x="0" y="0"/>
            <a:chExt cx="1468792" cy="587592"/>
          </a:xfrm>
        </p:grpSpPr>
        <p:sp>
          <p:nvSpPr>
            <p:cNvPr name="Freeform 15" id="15"/>
            <p:cNvSpPr/>
            <p:nvPr/>
          </p:nvSpPr>
          <p:spPr>
            <a:xfrm flipH="false" flipV="false" rot="0">
              <a:off x="0" y="0"/>
              <a:ext cx="1468792" cy="587592"/>
            </a:xfrm>
            <a:custGeom>
              <a:avLst/>
              <a:gdLst/>
              <a:ahLst/>
              <a:cxnLst/>
              <a:rect r="r" b="b" t="t" l="l"/>
              <a:pathLst>
                <a:path h="587592" w="1468792">
                  <a:moveTo>
                    <a:pt x="0" y="0"/>
                  </a:moveTo>
                  <a:lnTo>
                    <a:pt x="1468792" y="0"/>
                  </a:lnTo>
                  <a:lnTo>
                    <a:pt x="1468792" y="587592"/>
                  </a:lnTo>
                  <a:lnTo>
                    <a:pt x="0" y="587592"/>
                  </a:lnTo>
                  <a:close/>
                </a:path>
              </a:pathLst>
            </a:custGeom>
            <a:solidFill>
              <a:srgbClr val="ADAEB0"/>
            </a:solidFill>
          </p:spPr>
        </p:sp>
        <p:sp>
          <p:nvSpPr>
            <p:cNvPr name="TextBox 16" id="16"/>
            <p:cNvSpPr txBox="true"/>
            <p:nvPr/>
          </p:nvSpPr>
          <p:spPr>
            <a:xfrm>
              <a:off x="0" y="-19050"/>
              <a:ext cx="1468792" cy="606642"/>
            </a:xfrm>
            <a:prstGeom prst="rect">
              <a:avLst/>
            </a:prstGeom>
          </p:spPr>
          <p:txBody>
            <a:bodyPr anchor="ctr" rtlCol="false" tIns="50800" lIns="50800" bIns="50800" rIns="50800"/>
            <a:lstStyle/>
            <a:p>
              <a:pPr algn="ctr">
                <a:lnSpc>
                  <a:spcPts val="3091"/>
                </a:lnSpc>
              </a:pPr>
              <a:r>
                <a:rPr lang="en-US" sz="2396" spc="385">
                  <a:solidFill>
                    <a:srgbClr val="373939"/>
                  </a:solidFill>
                  <a:latin typeface="Century Gothic Paneuropean"/>
                  <a:ea typeface="Century Gothic Paneuropean"/>
                  <a:cs typeface="Century Gothic Paneuropean"/>
                  <a:sym typeface="Century Gothic Paneuropean"/>
                </a:rPr>
                <a:t>#ADAEB0</a:t>
              </a:r>
            </a:p>
          </p:txBody>
        </p:sp>
      </p:grpSp>
      <p:grpSp>
        <p:nvGrpSpPr>
          <p:cNvPr name="Group 17" id="17"/>
          <p:cNvGrpSpPr/>
          <p:nvPr/>
        </p:nvGrpSpPr>
        <p:grpSpPr>
          <a:xfrm rot="0">
            <a:off x="8975679" y="8367465"/>
            <a:ext cx="4670807" cy="1866511"/>
            <a:chOff x="0" y="0"/>
            <a:chExt cx="1470405" cy="587592"/>
          </a:xfrm>
        </p:grpSpPr>
        <p:sp>
          <p:nvSpPr>
            <p:cNvPr name="Freeform 18" id="18"/>
            <p:cNvSpPr/>
            <p:nvPr/>
          </p:nvSpPr>
          <p:spPr>
            <a:xfrm flipH="false" flipV="false" rot="0">
              <a:off x="0" y="0"/>
              <a:ext cx="1470405" cy="587592"/>
            </a:xfrm>
            <a:custGeom>
              <a:avLst/>
              <a:gdLst/>
              <a:ahLst/>
              <a:cxnLst/>
              <a:rect r="r" b="b" t="t" l="l"/>
              <a:pathLst>
                <a:path h="587592" w="1470405">
                  <a:moveTo>
                    <a:pt x="0" y="0"/>
                  </a:moveTo>
                  <a:lnTo>
                    <a:pt x="1470405" y="0"/>
                  </a:lnTo>
                  <a:lnTo>
                    <a:pt x="1470405" y="587592"/>
                  </a:lnTo>
                  <a:lnTo>
                    <a:pt x="0" y="587592"/>
                  </a:lnTo>
                  <a:close/>
                </a:path>
              </a:pathLst>
            </a:custGeom>
            <a:solidFill>
              <a:srgbClr val="373939"/>
            </a:solidFill>
          </p:spPr>
        </p:sp>
        <p:sp>
          <p:nvSpPr>
            <p:cNvPr name="TextBox 19" id="19"/>
            <p:cNvSpPr txBox="true"/>
            <p:nvPr/>
          </p:nvSpPr>
          <p:spPr>
            <a:xfrm>
              <a:off x="0" y="-19050"/>
              <a:ext cx="1470405" cy="606642"/>
            </a:xfrm>
            <a:prstGeom prst="rect">
              <a:avLst/>
            </a:prstGeom>
          </p:spPr>
          <p:txBody>
            <a:bodyPr anchor="ctr" rtlCol="false" tIns="50800" lIns="50800" bIns="50800" rIns="50800"/>
            <a:lstStyle/>
            <a:p>
              <a:pPr algn="ctr">
                <a:lnSpc>
                  <a:spcPts val="3091"/>
                </a:lnSpc>
              </a:pPr>
              <a:r>
                <a:rPr lang="en-US" sz="2396" spc="385">
                  <a:solidFill>
                    <a:srgbClr val="FFFFFF"/>
                  </a:solidFill>
                  <a:latin typeface="Century Gothic Paneuropean"/>
                  <a:ea typeface="Century Gothic Paneuropean"/>
                  <a:cs typeface="Century Gothic Paneuropean"/>
                  <a:sym typeface="Century Gothic Paneuropean"/>
                </a:rPr>
                <a:t>#373939</a:t>
              </a:r>
            </a:p>
          </p:txBody>
        </p:sp>
      </p:grpSp>
      <p:grpSp>
        <p:nvGrpSpPr>
          <p:cNvPr name="Group 20" id="20"/>
          <p:cNvGrpSpPr/>
          <p:nvPr/>
        </p:nvGrpSpPr>
        <p:grpSpPr>
          <a:xfrm rot="0">
            <a:off x="13622315" y="6520004"/>
            <a:ext cx="4665685" cy="1866511"/>
            <a:chOff x="0" y="0"/>
            <a:chExt cx="1468792" cy="587592"/>
          </a:xfrm>
        </p:grpSpPr>
        <p:sp>
          <p:nvSpPr>
            <p:cNvPr name="Freeform 21" id="21"/>
            <p:cNvSpPr/>
            <p:nvPr/>
          </p:nvSpPr>
          <p:spPr>
            <a:xfrm flipH="false" flipV="false" rot="0">
              <a:off x="0" y="0"/>
              <a:ext cx="1468792" cy="587592"/>
            </a:xfrm>
            <a:custGeom>
              <a:avLst/>
              <a:gdLst/>
              <a:ahLst/>
              <a:cxnLst/>
              <a:rect r="r" b="b" t="t" l="l"/>
              <a:pathLst>
                <a:path h="587592" w="1468792">
                  <a:moveTo>
                    <a:pt x="0" y="0"/>
                  </a:moveTo>
                  <a:lnTo>
                    <a:pt x="1468792" y="0"/>
                  </a:lnTo>
                  <a:lnTo>
                    <a:pt x="1468792" y="587592"/>
                  </a:lnTo>
                  <a:lnTo>
                    <a:pt x="0" y="587592"/>
                  </a:lnTo>
                  <a:close/>
                </a:path>
              </a:pathLst>
            </a:custGeom>
            <a:solidFill>
              <a:srgbClr val="090909"/>
            </a:solidFill>
            <a:ln cap="sq">
              <a:noFill/>
              <a:prstDash val="solid"/>
              <a:miter/>
            </a:ln>
          </p:spPr>
        </p:sp>
        <p:sp>
          <p:nvSpPr>
            <p:cNvPr name="TextBox 22" id="22"/>
            <p:cNvSpPr txBox="true"/>
            <p:nvPr/>
          </p:nvSpPr>
          <p:spPr>
            <a:xfrm>
              <a:off x="0" y="-19050"/>
              <a:ext cx="1468792" cy="606642"/>
            </a:xfrm>
            <a:prstGeom prst="rect">
              <a:avLst/>
            </a:prstGeom>
          </p:spPr>
          <p:txBody>
            <a:bodyPr anchor="ctr" rtlCol="false" tIns="50800" lIns="50800" bIns="50800" rIns="50800"/>
            <a:lstStyle/>
            <a:p>
              <a:pPr algn="ctr" marL="0" indent="0" lvl="0">
                <a:lnSpc>
                  <a:spcPts val="3091"/>
                </a:lnSpc>
                <a:spcBef>
                  <a:spcPct val="0"/>
                </a:spcBef>
              </a:pPr>
              <a:r>
                <a:rPr lang="en-US" sz="2396" spc="385">
                  <a:solidFill>
                    <a:srgbClr val="FFFFFF"/>
                  </a:solidFill>
                  <a:latin typeface="Century Gothic Paneuropean"/>
                  <a:ea typeface="Century Gothic Paneuropean"/>
                  <a:cs typeface="Century Gothic Paneuropean"/>
                  <a:sym typeface="Century Gothic Paneuropean"/>
                </a:rPr>
                <a:t>#090909</a:t>
              </a:r>
            </a:p>
          </p:txBody>
        </p:sp>
      </p:grpSp>
      <p:grpSp>
        <p:nvGrpSpPr>
          <p:cNvPr name="Group 23" id="23"/>
          <p:cNvGrpSpPr/>
          <p:nvPr/>
        </p:nvGrpSpPr>
        <p:grpSpPr>
          <a:xfrm rot="0">
            <a:off x="8970558" y="4634443"/>
            <a:ext cx="4665685" cy="1866511"/>
            <a:chOff x="0" y="0"/>
            <a:chExt cx="1468792" cy="587592"/>
          </a:xfrm>
        </p:grpSpPr>
        <p:sp>
          <p:nvSpPr>
            <p:cNvPr name="Freeform 24" id="24"/>
            <p:cNvSpPr/>
            <p:nvPr/>
          </p:nvSpPr>
          <p:spPr>
            <a:xfrm flipH="false" flipV="false" rot="0">
              <a:off x="0" y="0"/>
              <a:ext cx="1468792" cy="587592"/>
            </a:xfrm>
            <a:custGeom>
              <a:avLst/>
              <a:gdLst/>
              <a:ahLst/>
              <a:cxnLst/>
              <a:rect r="r" b="b" t="t" l="l"/>
              <a:pathLst>
                <a:path h="587592" w="1468792">
                  <a:moveTo>
                    <a:pt x="0" y="0"/>
                  </a:moveTo>
                  <a:lnTo>
                    <a:pt x="1468792" y="0"/>
                  </a:lnTo>
                  <a:lnTo>
                    <a:pt x="1468792" y="587592"/>
                  </a:lnTo>
                  <a:lnTo>
                    <a:pt x="0" y="587592"/>
                  </a:lnTo>
                  <a:close/>
                </a:path>
              </a:pathLst>
            </a:custGeom>
            <a:solidFill>
              <a:srgbClr val="02637F"/>
            </a:solidFill>
            <a:ln cap="sq">
              <a:noFill/>
              <a:prstDash val="solid"/>
              <a:miter/>
            </a:ln>
          </p:spPr>
        </p:sp>
        <p:sp>
          <p:nvSpPr>
            <p:cNvPr name="TextBox 25" id="25"/>
            <p:cNvSpPr txBox="true"/>
            <p:nvPr/>
          </p:nvSpPr>
          <p:spPr>
            <a:xfrm>
              <a:off x="0" y="-19050"/>
              <a:ext cx="1468792" cy="606642"/>
            </a:xfrm>
            <a:prstGeom prst="rect">
              <a:avLst/>
            </a:prstGeom>
          </p:spPr>
          <p:txBody>
            <a:bodyPr anchor="ctr" rtlCol="false" tIns="50800" lIns="50800" bIns="50800" rIns="50800"/>
            <a:lstStyle/>
            <a:p>
              <a:pPr algn="ctr" marL="0" indent="0" lvl="0">
                <a:lnSpc>
                  <a:spcPts val="3091"/>
                </a:lnSpc>
                <a:spcBef>
                  <a:spcPct val="0"/>
                </a:spcBef>
              </a:pPr>
              <a:r>
                <a:rPr lang="en-US" sz="2396" spc="385">
                  <a:solidFill>
                    <a:srgbClr val="FFFFFF"/>
                  </a:solidFill>
                  <a:latin typeface="Century Gothic Paneuropean"/>
                  <a:ea typeface="Century Gothic Paneuropean"/>
                  <a:cs typeface="Century Gothic Paneuropean"/>
                  <a:sym typeface="Century Gothic Paneuropean"/>
                </a:rPr>
                <a:t>#02637F</a:t>
              </a:r>
            </a:p>
          </p:txBody>
        </p:sp>
      </p:grpSp>
      <p:sp>
        <p:nvSpPr>
          <p:cNvPr name="TextBox 26" id="26"/>
          <p:cNvSpPr txBox="true"/>
          <p:nvPr/>
        </p:nvSpPr>
        <p:spPr>
          <a:xfrm rot="0">
            <a:off x="1028700" y="6703240"/>
            <a:ext cx="5753485" cy="2708936"/>
          </a:xfrm>
          <a:prstGeom prst="rect">
            <a:avLst/>
          </a:prstGeom>
        </p:spPr>
        <p:txBody>
          <a:bodyPr anchor="t" rtlCol="false" tIns="0" lIns="0" bIns="0" rIns="0">
            <a:spAutoFit/>
          </a:bodyPr>
          <a:lstStyle/>
          <a:p>
            <a:pPr algn="l">
              <a:lnSpc>
                <a:spcPts val="10372"/>
              </a:lnSpc>
            </a:pPr>
            <a:r>
              <a:rPr lang="en-US" sz="10918" b="true">
                <a:solidFill>
                  <a:srgbClr val="FFFFFF"/>
                </a:solidFill>
                <a:latin typeface="Century Gothic Paneuropean Bold"/>
                <a:ea typeface="Century Gothic Paneuropean Bold"/>
                <a:cs typeface="Century Gothic Paneuropean Bold"/>
                <a:sym typeface="Century Gothic Paneuropean Bold"/>
              </a:rPr>
              <a:t>Color</a:t>
            </a:r>
          </a:p>
          <a:p>
            <a:pPr algn="l">
              <a:lnSpc>
                <a:spcPts val="10372"/>
              </a:lnSpc>
            </a:pPr>
            <a:r>
              <a:rPr lang="en-US" sz="10918" b="true">
                <a:solidFill>
                  <a:srgbClr val="FFFFFF"/>
                </a:solidFill>
                <a:latin typeface="Century Gothic Paneuropean Bold"/>
                <a:ea typeface="Century Gothic Paneuropean Bold"/>
                <a:cs typeface="Century Gothic Paneuropean Bold"/>
                <a:sym typeface="Century Gothic Paneuropean Bold"/>
              </a:rPr>
              <a:t>Palette</a:t>
            </a:r>
          </a:p>
        </p:txBody>
      </p:sp>
      <p:sp>
        <p:nvSpPr>
          <p:cNvPr name="TextBox 27" id="27"/>
          <p:cNvSpPr txBox="true"/>
          <p:nvPr/>
        </p:nvSpPr>
        <p:spPr>
          <a:xfrm rot="0">
            <a:off x="1028700" y="1019175"/>
            <a:ext cx="7677715" cy="310567"/>
          </a:xfrm>
          <a:prstGeom prst="rect">
            <a:avLst/>
          </a:prstGeom>
        </p:spPr>
        <p:txBody>
          <a:bodyPr anchor="t" rtlCol="false" tIns="0" lIns="0" bIns="0" rIns="0">
            <a:spAutoFit/>
          </a:bodyPr>
          <a:lstStyle/>
          <a:p>
            <a:pPr algn="l">
              <a:lnSpc>
                <a:spcPts val="2575"/>
              </a:lnSpc>
            </a:pPr>
            <a:r>
              <a:rPr lang="en-US" sz="1996" spc="321">
                <a:solidFill>
                  <a:srgbClr val="FFFFFF"/>
                </a:solidFill>
                <a:latin typeface="Century Gothic Paneuropean"/>
                <a:ea typeface="Century Gothic Paneuropean"/>
                <a:cs typeface="Century Gothic Paneuropean"/>
                <a:sym typeface="Century Gothic Paneuropean"/>
              </a:rPr>
              <a:t>BRAND COLORS</a:t>
            </a:r>
          </a:p>
        </p:txBody>
      </p:sp>
      <p:grpSp>
        <p:nvGrpSpPr>
          <p:cNvPr name="Group 28" id="28"/>
          <p:cNvGrpSpPr/>
          <p:nvPr/>
        </p:nvGrpSpPr>
        <p:grpSpPr>
          <a:xfrm rot="0">
            <a:off x="8970558" y="6500954"/>
            <a:ext cx="4665685" cy="1866511"/>
            <a:chOff x="0" y="0"/>
            <a:chExt cx="1468792" cy="587592"/>
          </a:xfrm>
        </p:grpSpPr>
        <p:sp>
          <p:nvSpPr>
            <p:cNvPr name="Freeform 29" id="29"/>
            <p:cNvSpPr/>
            <p:nvPr/>
          </p:nvSpPr>
          <p:spPr>
            <a:xfrm flipH="false" flipV="false" rot="0">
              <a:off x="0" y="0"/>
              <a:ext cx="1468792" cy="587592"/>
            </a:xfrm>
            <a:custGeom>
              <a:avLst/>
              <a:gdLst/>
              <a:ahLst/>
              <a:cxnLst/>
              <a:rect r="r" b="b" t="t" l="l"/>
              <a:pathLst>
                <a:path h="587592" w="1468792">
                  <a:moveTo>
                    <a:pt x="0" y="0"/>
                  </a:moveTo>
                  <a:lnTo>
                    <a:pt x="1468792" y="0"/>
                  </a:lnTo>
                  <a:lnTo>
                    <a:pt x="1468792" y="587592"/>
                  </a:lnTo>
                  <a:lnTo>
                    <a:pt x="0" y="587592"/>
                  </a:lnTo>
                  <a:close/>
                </a:path>
              </a:pathLst>
            </a:custGeom>
            <a:solidFill>
              <a:srgbClr val="023F51"/>
            </a:solidFill>
            <a:ln cap="sq">
              <a:noFill/>
              <a:prstDash val="solid"/>
              <a:miter/>
            </a:ln>
          </p:spPr>
        </p:sp>
        <p:sp>
          <p:nvSpPr>
            <p:cNvPr name="TextBox 30" id="30"/>
            <p:cNvSpPr txBox="true"/>
            <p:nvPr/>
          </p:nvSpPr>
          <p:spPr>
            <a:xfrm>
              <a:off x="0" y="-19050"/>
              <a:ext cx="1468792" cy="606642"/>
            </a:xfrm>
            <a:prstGeom prst="rect">
              <a:avLst/>
            </a:prstGeom>
          </p:spPr>
          <p:txBody>
            <a:bodyPr anchor="ctr" rtlCol="false" tIns="50800" lIns="50800" bIns="50800" rIns="50800"/>
            <a:lstStyle/>
            <a:p>
              <a:pPr algn="ctr" marL="0" indent="0" lvl="0">
                <a:lnSpc>
                  <a:spcPts val="3091"/>
                </a:lnSpc>
                <a:spcBef>
                  <a:spcPct val="0"/>
                </a:spcBef>
              </a:pPr>
              <a:r>
                <a:rPr lang="en-US" sz="2396" spc="385">
                  <a:solidFill>
                    <a:srgbClr val="FFFFFF"/>
                  </a:solidFill>
                  <a:latin typeface="Century Gothic Paneuropean"/>
                  <a:ea typeface="Century Gothic Paneuropean"/>
                  <a:cs typeface="Century Gothic Paneuropean"/>
                  <a:sym typeface="Century Gothic Paneuropean"/>
                </a:rPr>
                <a:t>#023F51</a:t>
              </a:r>
            </a:p>
          </p:txBody>
        </p:sp>
      </p:grpSp>
      <p:grpSp>
        <p:nvGrpSpPr>
          <p:cNvPr name="Group 31" id="31"/>
          <p:cNvGrpSpPr/>
          <p:nvPr/>
        </p:nvGrpSpPr>
        <p:grpSpPr>
          <a:xfrm rot="0">
            <a:off x="6518393" y="910964"/>
            <a:ext cx="2433115" cy="1856968"/>
            <a:chOff x="0" y="0"/>
            <a:chExt cx="765963" cy="584587"/>
          </a:xfrm>
        </p:grpSpPr>
        <p:sp>
          <p:nvSpPr>
            <p:cNvPr name="Freeform 32" id="32"/>
            <p:cNvSpPr/>
            <p:nvPr/>
          </p:nvSpPr>
          <p:spPr>
            <a:xfrm flipH="false" flipV="false" rot="0">
              <a:off x="0" y="0"/>
              <a:ext cx="765963" cy="584587"/>
            </a:xfrm>
            <a:custGeom>
              <a:avLst/>
              <a:gdLst/>
              <a:ahLst/>
              <a:cxnLst/>
              <a:rect r="r" b="b" t="t" l="l"/>
              <a:pathLst>
                <a:path h="584587" w="765963">
                  <a:moveTo>
                    <a:pt x="0" y="0"/>
                  </a:moveTo>
                  <a:lnTo>
                    <a:pt x="765963" y="0"/>
                  </a:lnTo>
                  <a:lnTo>
                    <a:pt x="765963" y="584587"/>
                  </a:lnTo>
                  <a:lnTo>
                    <a:pt x="0" y="584587"/>
                  </a:lnTo>
                  <a:close/>
                </a:path>
              </a:pathLst>
            </a:custGeom>
            <a:solidFill>
              <a:srgbClr val="F7D497"/>
            </a:solidFill>
          </p:spPr>
        </p:sp>
        <p:sp>
          <p:nvSpPr>
            <p:cNvPr name="TextBox 33" id="33"/>
            <p:cNvSpPr txBox="true"/>
            <p:nvPr/>
          </p:nvSpPr>
          <p:spPr>
            <a:xfrm>
              <a:off x="0" y="-19050"/>
              <a:ext cx="765963" cy="603637"/>
            </a:xfrm>
            <a:prstGeom prst="rect">
              <a:avLst/>
            </a:prstGeom>
          </p:spPr>
          <p:txBody>
            <a:bodyPr anchor="ctr" rtlCol="false" tIns="50800" lIns="50800" bIns="50800" rIns="50800"/>
            <a:lstStyle/>
            <a:p>
              <a:pPr algn="ctr">
                <a:lnSpc>
                  <a:spcPts val="3091"/>
                </a:lnSpc>
              </a:pPr>
              <a:r>
                <a:rPr lang="en-US" sz="2396" spc="385">
                  <a:solidFill>
                    <a:srgbClr val="373939"/>
                  </a:solidFill>
                  <a:latin typeface="Century Gothic Paneuropean"/>
                  <a:ea typeface="Century Gothic Paneuropean"/>
                  <a:cs typeface="Century Gothic Paneuropean"/>
                  <a:sym typeface="Century Gothic Paneuropean"/>
                </a:rPr>
                <a:t>#F7D497</a:t>
              </a:r>
            </a:p>
          </p:txBody>
        </p:sp>
      </p:grpSp>
      <p:grpSp>
        <p:nvGrpSpPr>
          <p:cNvPr name="Group 34" id="34"/>
          <p:cNvGrpSpPr/>
          <p:nvPr/>
        </p:nvGrpSpPr>
        <p:grpSpPr>
          <a:xfrm rot="0">
            <a:off x="6518393" y="2777475"/>
            <a:ext cx="2433115" cy="1856968"/>
            <a:chOff x="0" y="0"/>
            <a:chExt cx="765963" cy="584587"/>
          </a:xfrm>
        </p:grpSpPr>
        <p:sp>
          <p:nvSpPr>
            <p:cNvPr name="Freeform 35" id="35"/>
            <p:cNvSpPr/>
            <p:nvPr/>
          </p:nvSpPr>
          <p:spPr>
            <a:xfrm flipH="false" flipV="false" rot="0">
              <a:off x="0" y="0"/>
              <a:ext cx="765963" cy="584587"/>
            </a:xfrm>
            <a:custGeom>
              <a:avLst/>
              <a:gdLst/>
              <a:ahLst/>
              <a:cxnLst/>
              <a:rect r="r" b="b" t="t" l="l"/>
              <a:pathLst>
                <a:path h="584587" w="765963">
                  <a:moveTo>
                    <a:pt x="0" y="0"/>
                  </a:moveTo>
                  <a:lnTo>
                    <a:pt x="765963" y="0"/>
                  </a:lnTo>
                  <a:lnTo>
                    <a:pt x="765963" y="584587"/>
                  </a:lnTo>
                  <a:lnTo>
                    <a:pt x="0" y="584587"/>
                  </a:lnTo>
                  <a:close/>
                </a:path>
              </a:pathLst>
            </a:custGeom>
            <a:solidFill>
              <a:srgbClr val="A7CEE2"/>
            </a:solidFill>
          </p:spPr>
        </p:sp>
        <p:sp>
          <p:nvSpPr>
            <p:cNvPr name="TextBox 36" id="36"/>
            <p:cNvSpPr txBox="true"/>
            <p:nvPr/>
          </p:nvSpPr>
          <p:spPr>
            <a:xfrm>
              <a:off x="0" y="-19050"/>
              <a:ext cx="765963" cy="603637"/>
            </a:xfrm>
            <a:prstGeom prst="rect">
              <a:avLst/>
            </a:prstGeom>
          </p:spPr>
          <p:txBody>
            <a:bodyPr anchor="ctr" rtlCol="false" tIns="50800" lIns="50800" bIns="50800" rIns="50800"/>
            <a:lstStyle/>
            <a:p>
              <a:pPr algn="ctr">
                <a:lnSpc>
                  <a:spcPts val="3091"/>
                </a:lnSpc>
              </a:pPr>
              <a:r>
                <a:rPr lang="en-US" sz="2396" spc="385">
                  <a:solidFill>
                    <a:srgbClr val="373939"/>
                  </a:solidFill>
                  <a:latin typeface="Century Gothic Paneuropean"/>
                  <a:ea typeface="Century Gothic Paneuropean"/>
                  <a:cs typeface="Century Gothic Paneuropean"/>
                  <a:sym typeface="Century Gothic Paneuropean"/>
                </a:rPr>
                <a:t>#A7CEE2</a:t>
              </a:r>
            </a:p>
          </p:txBody>
        </p:sp>
      </p:grpSp>
      <p:grpSp>
        <p:nvGrpSpPr>
          <p:cNvPr name="Group 37" id="37"/>
          <p:cNvGrpSpPr/>
          <p:nvPr/>
        </p:nvGrpSpPr>
        <p:grpSpPr>
          <a:xfrm rot="0">
            <a:off x="6518393" y="4643968"/>
            <a:ext cx="2433115" cy="1856968"/>
            <a:chOff x="0" y="0"/>
            <a:chExt cx="765963" cy="584587"/>
          </a:xfrm>
        </p:grpSpPr>
        <p:sp>
          <p:nvSpPr>
            <p:cNvPr name="Freeform 38" id="38"/>
            <p:cNvSpPr/>
            <p:nvPr/>
          </p:nvSpPr>
          <p:spPr>
            <a:xfrm flipH="false" flipV="false" rot="0">
              <a:off x="0" y="0"/>
              <a:ext cx="765963" cy="584587"/>
            </a:xfrm>
            <a:custGeom>
              <a:avLst/>
              <a:gdLst/>
              <a:ahLst/>
              <a:cxnLst/>
              <a:rect r="r" b="b" t="t" l="l"/>
              <a:pathLst>
                <a:path h="584587" w="765963">
                  <a:moveTo>
                    <a:pt x="0" y="0"/>
                  </a:moveTo>
                  <a:lnTo>
                    <a:pt x="765963" y="0"/>
                  </a:lnTo>
                  <a:lnTo>
                    <a:pt x="765963" y="584587"/>
                  </a:lnTo>
                  <a:lnTo>
                    <a:pt x="0" y="584587"/>
                  </a:lnTo>
                  <a:close/>
                </a:path>
              </a:pathLst>
            </a:custGeom>
            <a:solidFill>
              <a:srgbClr val="C7DEDC"/>
            </a:solidFill>
          </p:spPr>
        </p:sp>
        <p:sp>
          <p:nvSpPr>
            <p:cNvPr name="TextBox 39" id="39"/>
            <p:cNvSpPr txBox="true"/>
            <p:nvPr/>
          </p:nvSpPr>
          <p:spPr>
            <a:xfrm>
              <a:off x="0" y="-19050"/>
              <a:ext cx="765963" cy="603637"/>
            </a:xfrm>
            <a:prstGeom prst="rect">
              <a:avLst/>
            </a:prstGeom>
          </p:spPr>
          <p:txBody>
            <a:bodyPr anchor="ctr" rtlCol="false" tIns="50800" lIns="50800" bIns="50800" rIns="50800"/>
            <a:lstStyle/>
            <a:p>
              <a:pPr algn="ctr">
                <a:lnSpc>
                  <a:spcPts val="3091"/>
                </a:lnSpc>
              </a:pPr>
              <a:r>
                <a:rPr lang="en-US" sz="2396" spc="385">
                  <a:solidFill>
                    <a:srgbClr val="373939"/>
                  </a:solidFill>
                  <a:latin typeface="Century Gothic Paneuropean"/>
                  <a:ea typeface="Century Gothic Paneuropean"/>
                  <a:cs typeface="Century Gothic Paneuropean"/>
                  <a:sym typeface="Century Gothic Paneuropean"/>
                </a:rPr>
                <a:t>#C7DEDC</a:t>
              </a:r>
            </a:p>
          </p:txBody>
        </p:sp>
      </p:grpSp>
      <p:grpSp>
        <p:nvGrpSpPr>
          <p:cNvPr name="Group 40" id="40"/>
          <p:cNvGrpSpPr/>
          <p:nvPr/>
        </p:nvGrpSpPr>
        <p:grpSpPr>
          <a:xfrm rot="0">
            <a:off x="6518393" y="6510497"/>
            <a:ext cx="2433115" cy="1856968"/>
            <a:chOff x="0" y="0"/>
            <a:chExt cx="765963" cy="584587"/>
          </a:xfrm>
        </p:grpSpPr>
        <p:sp>
          <p:nvSpPr>
            <p:cNvPr name="Freeform 41" id="41"/>
            <p:cNvSpPr/>
            <p:nvPr/>
          </p:nvSpPr>
          <p:spPr>
            <a:xfrm flipH="false" flipV="false" rot="0">
              <a:off x="0" y="0"/>
              <a:ext cx="765963" cy="584587"/>
            </a:xfrm>
            <a:custGeom>
              <a:avLst/>
              <a:gdLst/>
              <a:ahLst/>
              <a:cxnLst/>
              <a:rect r="r" b="b" t="t" l="l"/>
              <a:pathLst>
                <a:path h="584587" w="765963">
                  <a:moveTo>
                    <a:pt x="0" y="0"/>
                  </a:moveTo>
                  <a:lnTo>
                    <a:pt x="765963" y="0"/>
                  </a:lnTo>
                  <a:lnTo>
                    <a:pt x="765963" y="584587"/>
                  </a:lnTo>
                  <a:lnTo>
                    <a:pt x="0" y="584587"/>
                  </a:lnTo>
                  <a:close/>
                </a:path>
              </a:pathLst>
            </a:custGeom>
            <a:solidFill>
              <a:srgbClr val="4C717E"/>
            </a:solidFill>
          </p:spPr>
        </p:sp>
        <p:sp>
          <p:nvSpPr>
            <p:cNvPr name="TextBox 42" id="42"/>
            <p:cNvSpPr txBox="true"/>
            <p:nvPr/>
          </p:nvSpPr>
          <p:spPr>
            <a:xfrm>
              <a:off x="0" y="-19050"/>
              <a:ext cx="765963" cy="603637"/>
            </a:xfrm>
            <a:prstGeom prst="rect">
              <a:avLst/>
            </a:prstGeom>
          </p:spPr>
          <p:txBody>
            <a:bodyPr anchor="ctr" rtlCol="false" tIns="50800" lIns="50800" bIns="50800" rIns="50800"/>
            <a:lstStyle/>
            <a:p>
              <a:pPr algn="ctr">
                <a:lnSpc>
                  <a:spcPts val="3091"/>
                </a:lnSpc>
              </a:pPr>
              <a:r>
                <a:rPr lang="en-US" sz="2396" spc="385">
                  <a:solidFill>
                    <a:srgbClr val="FFFFFF"/>
                  </a:solidFill>
                  <a:latin typeface="Century Gothic Paneuropean"/>
                  <a:ea typeface="Century Gothic Paneuropean"/>
                  <a:cs typeface="Century Gothic Paneuropean"/>
                  <a:sym typeface="Century Gothic Paneuropean"/>
                </a:rPr>
                <a:t>#4C717E</a:t>
              </a:r>
            </a:p>
          </p:txBody>
        </p:sp>
      </p:grpSp>
      <p:grpSp>
        <p:nvGrpSpPr>
          <p:cNvPr name="Group 43" id="43"/>
          <p:cNvGrpSpPr/>
          <p:nvPr/>
        </p:nvGrpSpPr>
        <p:grpSpPr>
          <a:xfrm rot="0">
            <a:off x="6518393" y="8386515"/>
            <a:ext cx="2433115" cy="1856968"/>
            <a:chOff x="0" y="0"/>
            <a:chExt cx="765963" cy="584587"/>
          </a:xfrm>
        </p:grpSpPr>
        <p:sp>
          <p:nvSpPr>
            <p:cNvPr name="Freeform 44" id="44"/>
            <p:cNvSpPr/>
            <p:nvPr/>
          </p:nvSpPr>
          <p:spPr>
            <a:xfrm flipH="false" flipV="false" rot="0">
              <a:off x="0" y="0"/>
              <a:ext cx="765963" cy="584587"/>
            </a:xfrm>
            <a:custGeom>
              <a:avLst/>
              <a:gdLst/>
              <a:ahLst/>
              <a:cxnLst/>
              <a:rect r="r" b="b" t="t" l="l"/>
              <a:pathLst>
                <a:path h="584587" w="765963">
                  <a:moveTo>
                    <a:pt x="0" y="0"/>
                  </a:moveTo>
                  <a:lnTo>
                    <a:pt x="765963" y="0"/>
                  </a:lnTo>
                  <a:lnTo>
                    <a:pt x="765963" y="584587"/>
                  </a:lnTo>
                  <a:lnTo>
                    <a:pt x="0" y="584587"/>
                  </a:lnTo>
                  <a:close/>
                </a:path>
              </a:pathLst>
            </a:custGeom>
            <a:solidFill>
              <a:srgbClr val="D9D9D9"/>
            </a:solidFill>
          </p:spPr>
        </p:sp>
        <p:sp>
          <p:nvSpPr>
            <p:cNvPr name="TextBox 45" id="45"/>
            <p:cNvSpPr txBox="true"/>
            <p:nvPr/>
          </p:nvSpPr>
          <p:spPr>
            <a:xfrm>
              <a:off x="0" y="-19050"/>
              <a:ext cx="765963" cy="603637"/>
            </a:xfrm>
            <a:prstGeom prst="rect">
              <a:avLst/>
            </a:prstGeom>
          </p:spPr>
          <p:txBody>
            <a:bodyPr anchor="ctr" rtlCol="false" tIns="50800" lIns="50800" bIns="50800" rIns="50800"/>
            <a:lstStyle/>
            <a:p>
              <a:pPr algn="ctr">
                <a:lnSpc>
                  <a:spcPts val="3091"/>
                </a:lnSpc>
              </a:pPr>
              <a:r>
                <a:rPr lang="en-US" sz="2396" spc="385">
                  <a:solidFill>
                    <a:srgbClr val="373939"/>
                  </a:solidFill>
                  <a:latin typeface="Century Gothic Paneuropean"/>
                  <a:ea typeface="Century Gothic Paneuropean"/>
                  <a:cs typeface="Century Gothic Paneuropean"/>
                  <a:sym typeface="Century Gothic Paneuropean"/>
                </a:rPr>
                <a:t>#D9D9D9</a:t>
              </a:r>
            </a:p>
          </p:txBody>
        </p:sp>
      </p:grpSp>
      <p:sp>
        <p:nvSpPr>
          <p:cNvPr name="Freeform 46" id="46"/>
          <p:cNvSpPr/>
          <p:nvPr/>
        </p:nvSpPr>
        <p:spPr>
          <a:xfrm flipH="false" flipV="false" rot="0">
            <a:off x="8934076" y="637458"/>
            <a:ext cx="419848" cy="9596518"/>
          </a:xfrm>
          <a:custGeom>
            <a:avLst/>
            <a:gdLst/>
            <a:ahLst/>
            <a:cxnLst/>
            <a:rect r="r" b="b" t="t" l="l"/>
            <a:pathLst>
              <a:path h="9596518" w="419848">
                <a:moveTo>
                  <a:pt x="0" y="0"/>
                </a:moveTo>
                <a:lnTo>
                  <a:pt x="419848" y="0"/>
                </a:lnTo>
                <a:lnTo>
                  <a:pt x="419848" y="9596518"/>
                </a:lnTo>
                <a:lnTo>
                  <a:pt x="0" y="959651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7" id="47"/>
          <p:cNvSpPr txBox="true"/>
          <p:nvPr/>
        </p:nvSpPr>
        <p:spPr>
          <a:xfrm rot="-5400000">
            <a:off x="2505202" y="6096960"/>
            <a:ext cx="7677715" cy="310567"/>
          </a:xfrm>
          <a:prstGeom prst="rect">
            <a:avLst/>
          </a:prstGeom>
        </p:spPr>
        <p:txBody>
          <a:bodyPr anchor="t" rtlCol="false" tIns="0" lIns="0" bIns="0" rIns="0">
            <a:spAutoFit/>
          </a:bodyPr>
          <a:lstStyle/>
          <a:p>
            <a:pPr algn="l">
              <a:lnSpc>
                <a:spcPts val="2575"/>
              </a:lnSpc>
            </a:pPr>
            <a:r>
              <a:rPr lang="en-US" sz="1996" spc="321">
                <a:solidFill>
                  <a:srgbClr val="FFFFFF"/>
                </a:solidFill>
                <a:latin typeface="Century Gothic Paneuropean"/>
                <a:ea typeface="Century Gothic Paneuropean"/>
                <a:cs typeface="Century Gothic Paneuropean"/>
                <a:sym typeface="Century Gothic Paneuropean"/>
              </a:rPr>
              <a:t>FOR SPREADSHEETS &amp; TABLES</a:t>
            </a:r>
          </a:p>
        </p:txBody>
      </p:sp>
    </p:spTree>
  </p:cSld>
  <p:clrMapOvr>
    <a:masterClrMapping/>
  </p:clrMapOvr>
</p:sld>
</file>

<file path=ppt/slides/slide2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297301" y="1273227"/>
            <a:ext cx="4937552" cy="700087"/>
          </a:xfrm>
          <a:prstGeom prst="rect">
            <a:avLst/>
          </a:prstGeom>
        </p:spPr>
        <p:txBody>
          <a:bodyPr anchor="t" rtlCol="false" tIns="0" lIns="0" bIns="0" rIns="0">
            <a:spAutoFit/>
          </a:bodyPr>
          <a:lstStyle/>
          <a:p>
            <a:pPr algn="l">
              <a:lnSpc>
                <a:spcPts val="5272"/>
              </a:lnSpc>
            </a:pPr>
            <a:r>
              <a:rPr lang="en-US" sz="5550" b="true">
                <a:solidFill>
                  <a:srgbClr val="090909"/>
                </a:solidFill>
                <a:latin typeface="Century Gothic Paneuropean Bold"/>
                <a:ea typeface="Century Gothic Paneuropean Bold"/>
                <a:cs typeface="Century Gothic Paneuropean Bold"/>
                <a:sym typeface="Century Gothic Paneuropean Bold"/>
              </a:rPr>
              <a:t>Color Priority</a:t>
            </a:r>
          </a:p>
        </p:txBody>
      </p:sp>
      <p:grpSp>
        <p:nvGrpSpPr>
          <p:cNvPr name="Group 3" id="3"/>
          <p:cNvGrpSpPr/>
          <p:nvPr/>
        </p:nvGrpSpPr>
        <p:grpSpPr>
          <a:xfrm rot="0">
            <a:off x="4857856" y="4530994"/>
            <a:ext cx="2638136" cy="2638136"/>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DAEB0"/>
            </a:solidFill>
          </p:spPr>
        </p:sp>
        <p:sp>
          <p:nvSpPr>
            <p:cNvPr name="TextBox 5" id="5"/>
            <p:cNvSpPr txBox="true"/>
            <p:nvPr/>
          </p:nvSpPr>
          <p:spPr>
            <a:xfrm>
              <a:off x="76200" y="57150"/>
              <a:ext cx="660400" cy="679450"/>
            </a:xfrm>
            <a:prstGeom prst="rect">
              <a:avLst/>
            </a:prstGeom>
          </p:spPr>
          <p:txBody>
            <a:bodyPr anchor="ctr" rtlCol="false" tIns="50800" lIns="50800" bIns="50800" rIns="50800"/>
            <a:lstStyle/>
            <a:p>
              <a:pPr algn="ctr">
                <a:lnSpc>
                  <a:spcPts val="3091"/>
                </a:lnSpc>
              </a:pPr>
            </a:p>
          </p:txBody>
        </p:sp>
      </p:grpSp>
      <p:grpSp>
        <p:nvGrpSpPr>
          <p:cNvPr name="Group 6" id="6"/>
          <p:cNvGrpSpPr/>
          <p:nvPr/>
        </p:nvGrpSpPr>
        <p:grpSpPr>
          <a:xfrm rot="0">
            <a:off x="5651448" y="3675309"/>
            <a:ext cx="1506845" cy="1506845"/>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9ECC"/>
            </a:solidFill>
          </p:spPr>
        </p:sp>
        <p:sp>
          <p:nvSpPr>
            <p:cNvPr name="TextBox 8" id="8"/>
            <p:cNvSpPr txBox="true"/>
            <p:nvPr/>
          </p:nvSpPr>
          <p:spPr>
            <a:xfrm>
              <a:off x="76200" y="57150"/>
              <a:ext cx="660400" cy="679450"/>
            </a:xfrm>
            <a:prstGeom prst="rect">
              <a:avLst/>
            </a:prstGeom>
          </p:spPr>
          <p:txBody>
            <a:bodyPr anchor="ctr" rtlCol="false" tIns="50800" lIns="50800" bIns="50800" rIns="50800"/>
            <a:lstStyle/>
            <a:p>
              <a:pPr algn="ctr">
                <a:lnSpc>
                  <a:spcPts val="3091"/>
                </a:lnSpc>
              </a:pPr>
            </a:p>
          </p:txBody>
        </p:sp>
      </p:grpSp>
      <p:grpSp>
        <p:nvGrpSpPr>
          <p:cNvPr name="Group 9" id="9"/>
          <p:cNvGrpSpPr/>
          <p:nvPr/>
        </p:nvGrpSpPr>
        <p:grpSpPr>
          <a:xfrm rot="0">
            <a:off x="5651448" y="6103103"/>
            <a:ext cx="1977134" cy="1977134"/>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23F51"/>
            </a:solidFill>
          </p:spPr>
        </p:sp>
        <p:sp>
          <p:nvSpPr>
            <p:cNvPr name="TextBox 11" id="11"/>
            <p:cNvSpPr txBox="true"/>
            <p:nvPr/>
          </p:nvSpPr>
          <p:spPr>
            <a:xfrm>
              <a:off x="76200" y="57150"/>
              <a:ext cx="660400" cy="679450"/>
            </a:xfrm>
            <a:prstGeom prst="rect">
              <a:avLst/>
            </a:prstGeom>
          </p:spPr>
          <p:txBody>
            <a:bodyPr anchor="ctr" rtlCol="false" tIns="50800" lIns="50800" bIns="50800" rIns="50800"/>
            <a:lstStyle/>
            <a:p>
              <a:pPr algn="ctr">
                <a:lnSpc>
                  <a:spcPts val="3091"/>
                </a:lnSpc>
              </a:pPr>
            </a:p>
          </p:txBody>
        </p:sp>
      </p:grpSp>
      <p:grpSp>
        <p:nvGrpSpPr>
          <p:cNvPr name="Group 12" id="12"/>
          <p:cNvGrpSpPr/>
          <p:nvPr/>
        </p:nvGrpSpPr>
        <p:grpSpPr>
          <a:xfrm rot="0">
            <a:off x="6584106" y="2607176"/>
            <a:ext cx="5114353" cy="5114353"/>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000000"/>
              </a:solidFill>
              <a:prstDash val="solid"/>
              <a:miter/>
            </a:ln>
          </p:spPr>
        </p:sp>
        <p:sp>
          <p:nvSpPr>
            <p:cNvPr name="TextBox 14" id="14"/>
            <p:cNvSpPr txBox="true"/>
            <p:nvPr/>
          </p:nvSpPr>
          <p:spPr>
            <a:xfrm>
              <a:off x="76200" y="57150"/>
              <a:ext cx="660400" cy="679450"/>
            </a:xfrm>
            <a:prstGeom prst="rect">
              <a:avLst/>
            </a:prstGeom>
          </p:spPr>
          <p:txBody>
            <a:bodyPr anchor="ctr" rtlCol="false" tIns="50800" lIns="50800" bIns="50800" rIns="50800"/>
            <a:lstStyle/>
            <a:p>
              <a:pPr algn="ctr">
                <a:lnSpc>
                  <a:spcPts val="3091"/>
                </a:lnSpc>
              </a:pPr>
            </a:p>
          </p:txBody>
        </p:sp>
      </p:grpSp>
      <p:grpSp>
        <p:nvGrpSpPr>
          <p:cNvPr name="Group 15" id="15"/>
          <p:cNvGrpSpPr/>
          <p:nvPr/>
        </p:nvGrpSpPr>
        <p:grpSpPr>
          <a:xfrm rot="0">
            <a:off x="7158293" y="5555782"/>
            <a:ext cx="3071776" cy="3071776"/>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2637F"/>
            </a:solidFill>
          </p:spPr>
        </p:sp>
        <p:sp>
          <p:nvSpPr>
            <p:cNvPr name="TextBox 17" id="17"/>
            <p:cNvSpPr txBox="true"/>
            <p:nvPr/>
          </p:nvSpPr>
          <p:spPr>
            <a:xfrm>
              <a:off x="76200" y="57150"/>
              <a:ext cx="660400" cy="679450"/>
            </a:xfrm>
            <a:prstGeom prst="rect">
              <a:avLst/>
            </a:prstGeom>
          </p:spPr>
          <p:txBody>
            <a:bodyPr anchor="ctr" rtlCol="false" tIns="50800" lIns="50800" bIns="50800" rIns="50800"/>
            <a:lstStyle/>
            <a:p>
              <a:pPr algn="ctr">
                <a:lnSpc>
                  <a:spcPts val="3091"/>
                </a:lnSpc>
              </a:pPr>
            </a:p>
          </p:txBody>
        </p:sp>
      </p:grpSp>
      <p:grpSp>
        <p:nvGrpSpPr>
          <p:cNvPr name="Group 18" id="18"/>
          <p:cNvGrpSpPr/>
          <p:nvPr/>
        </p:nvGrpSpPr>
        <p:grpSpPr>
          <a:xfrm rot="0">
            <a:off x="8978822" y="4002592"/>
            <a:ext cx="3694941" cy="3694941"/>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73939"/>
            </a:solidFill>
          </p:spPr>
        </p:sp>
        <p:sp>
          <p:nvSpPr>
            <p:cNvPr name="TextBox 20" id="20"/>
            <p:cNvSpPr txBox="true"/>
            <p:nvPr/>
          </p:nvSpPr>
          <p:spPr>
            <a:xfrm>
              <a:off x="76200" y="57150"/>
              <a:ext cx="660400" cy="679450"/>
            </a:xfrm>
            <a:prstGeom prst="rect">
              <a:avLst/>
            </a:prstGeom>
          </p:spPr>
          <p:txBody>
            <a:bodyPr anchor="ctr" rtlCol="false" tIns="50800" lIns="50800" bIns="50800" rIns="50800"/>
            <a:lstStyle/>
            <a:p>
              <a:pPr algn="ctr">
                <a:lnSpc>
                  <a:spcPts val="3091"/>
                </a:lnSpc>
              </a:pPr>
            </a:p>
          </p:txBody>
        </p:sp>
      </p:grpSp>
      <p:grpSp>
        <p:nvGrpSpPr>
          <p:cNvPr name="Group 21" id="21"/>
          <p:cNvGrpSpPr/>
          <p:nvPr/>
        </p:nvGrpSpPr>
        <p:grpSpPr>
          <a:xfrm rot="0">
            <a:off x="10679108" y="5689340"/>
            <a:ext cx="2564342" cy="2564342"/>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0909"/>
            </a:solidFill>
          </p:spPr>
        </p:sp>
        <p:sp>
          <p:nvSpPr>
            <p:cNvPr name="TextBox 23" id="23"/>
            <p:cNvSpPr txBox="true"/>
            <p:nvPr/>
          </p:nvSpPr>
          <p:spPr>
            <a:xfrm>
              <a:off x="76200" y="57150"/>
              <a:ext cx="660400" cy="679450"/>
            </a:xfrm>
            <a:prstGeom prst="rect">
              <a:avLst/>
            </a:prstGeom>
          </p:spPr>
          <p:txBody>
            <a:bodyPr anchor="ctr" rtlCol="false" tIns="50800" lIns="50800" bIns="50800" rIns="50800"/>
            <a:lstStyle/>
            <a:p>
              <a:pPr algn="ctr">
                <a:lnSpc>
                  <a:spcPts val="3091"/>
                </a:lnSpc>
              </a:pPr>
            </a:p>
          </p:txBody>
        </p:sp>
      </p:grpSp>
      <p:grpSp>
        <p:nvGrpSpPr>
          <p:cNvPr name="Group 24" id="24"/>
          <p:cNvGrpSpPr/>
          <p:nvPr/>
        </p:nvGrpSpPr>
        <p:grpSpPr>
          <a:xfrm rot="0">
            <a:off x="11961279" y="4821349"/>
            <a:ext cx="1468865" cy="1468865"/>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F24"/>
            </a:solidFill>
          </p:spPr>
        </p:sp>
        <p:sp>
          <p:nvSpPr>
            <p:cNvPr name="TextBox 26" id="26"/>
            <p:cNvSpPr txBox="true"/>
            <p:nvPr/>
          </p:nvSpPr>
          <p:spPr>
            <a:xfrm>
              <a:off x="76200" y="57150"/>
              <a:ext cx="660400" cy="679450"/>
            </a:xfrm>
            <a:prstGeom prst="rect">
              <a:avLst/>
            </a:prstGeom>
          </p:spPr>
          <p:txBody>
            <a:bodyPr anchor="ctr" rtlCol="false" tIns="50800" lIns="50800" bIns="50800" rIns="50800"/>
            <a:lstStyle/>
            <a:p>
              <a:pPr algn="ctr">
                <a:lnSpc>
                  <a:spcPts val="3091"/>
                </a:lnSpc>
              </a:pPr>
            </a:p>
          </p:txBody>
        </p:sp>
      </p:gr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165459" y="3258744"/>
            <a:ext cx="1779563" cy="7028256"/>
            <a:chOff x="0" y="0"/>
            <a:chExt cx="468691" cy="1851063"/>
          </a:xfrm>
        </p:grpSpPr>
        <p:sp>
          <p:nvSpPr>
            <p:cNvPr name="Freeform 3" id="3"/>
            <p:cNvSpPr/>
            <p:nvPr/>
          </p:nvSpPr>
          <p:spPr>
            <a:xfrm flipH="false" flipV="false" rot="0">
              <a:off x="0" y="0"/>
              <a:ext cx="468691" cy="1851063"/>
            </a:xfrm>
            <a:custGeom>
              <a:avLst/>
              <a:gdLst/>
              <a:ahLst/>
              <a:cxnLst/>
              <a:rect r="r" b="b" t="t" l="l"/>
              <a:pathLst>
                <a:path h="1851063" w="468691">
                  <a:moveTo>
                    <a:pt x="0" y="0"/>
                  </a:moveTo>
                  <a:lnTo>
                    <a:pt x="468691" y="0"/>
                  </a:lnTo>
                  <a:lnTo>
                    <a:pt x="468691" y="1851063"/>
                  </a:lnTo>
                  <a:lnTo>
                    <a:pt x="0" y="1851063"/>
                  </a:lnTo>
                  <a:close/>
                </a:path>
              </a:pathLst>
            </a:custGeom>
            <a:solidFill>
              <a:srgbClr val="FF9F24"/>
            </a:solidFill>
          </p:spPr>
        </p:sp>
        <p:sp>
          <p:nvSpPr>
            <p:cNvPr name="TextBox 4" id="4"/>
            <p:cNvSpPr txBox="true"/>
            <p:nvPr/>
          </p:nvSpPr>
          <p:spPr>
            <a:xfrm>
              <a:off x="0" y="-19050"/>
              <a:ext cx="468691" cy="1870113"/>
            </a:xfrm>
            <a:prstGeom prst="rect">
              <a:avLst/>
            </a:prstGeom>
          </p:spPr>
          <p:txBody>
            <a:bodyPr anchor="ctr" rtlCol="false" tIns="50800" lIns="50800" bIns="50800" rIns="50800"/>
            <a:lstStyle/>
            <a:p>
              <a:pPr algn="ctr">
                <a:lnSpc>
                  <a:spcPts val="3091"/>
                </a:lnSpc>
              </a:pPr>
            </a:p>
          </p:txBody>
        </p:sp>
      </p:grpSp>
      <p:grpSp>
        <p:nvGrpSpPr>
          <p:cNvPr name="Group 5" id="5"/>
          <p:cNvGrpSpPr/>
          <p:nvPr/>
        </p:nvGrpSpPr>
        <p:grpSpPr>
          <a:xfrm rot="0">
            <a:off x="4164173" y="3258744"/>
            <a:ext cx="1776072" cy="7028256"/>
            <a:chOff x="0" y="0"/>
            <a:chExt cx="467772" cy="1851063"/>
          </a:xfrm>
        </p:grpSpPr>
        <p:sp>
          <p:nvSpPr>
            <p:cNvPr name="Freeform 6" id="6"/>
            <p:cNvSpPr/>
            <p:nvPr/>
          </p:nvSpPr>
          <p:spPr>
            <a:xfrm flipH="false" flipV="false" rot="0">
              <a:off x="0" y="0"/>
              <a:ext cx="467772" cy="1851063"/>
            </a:xfrm>
            <a:custGeom>
              <a:avLst/>
              <a:gdLst/>
              <a:ahLst/>
              <a:cxnLst/>
              <a:rect r="r" b="b" t="t" l="l"/>
              <a:pathLst>
                <a:path h="1851063" w="467772">
                  <a:moveTo>
                    <a:pt x="0" y="0"/>
                  </a:moveTo>
                  <a:lnTo>
                    <a:pt x="467772" y="0"/>
                  </a:lnTo>
                  <a:lnTo>
                    <a:pt x="467772" y="1851063"/>
                  </a:lnTo>
                  <a:lnTo>
                    <a:pt x="0" y="1851063"/>
                  </a:lnTo>
                  <a:close/>
                </a:path>
              </a:pathLst>
            </a:custGeom>
            <a:solidFill>
              <a:srgbClr val="009ECC"/>
            </a:solidFill>
          </p:spPr>
        </p:sp>
        <p:sp>
          <p:nvSpPr>
            <p:cNvPr name="TextBox 7" id="7"/>
            <p:cNvSpPr txBox="true"/>
            <p:nvPr/>
          </p:nvSpPr>
          <p:spPr>
            <a:xfrm>
              <a:off x="0" y="-19050"/>
              <a:ext cx="467772" cy="1870113"/>
            </a:xfrm>
            <a:prstGeom prst="rect">
              <a:avLst/>
            </a:prstGeom>
          </p:spPr>
          <p:txBody>
            <a:bodyPr anchor="ctr" rtlCol="false" tIns="50800" lIns="50800" bIns="50800" rIns="50800"/>
            <a:lstStyle/>
            <a:p>
              <a:pPr algn="ctr">
                <a:lnSpc>
                  <a:spcPts val="3091"/>
                </a:lnSpc>
              </a:pPr>
            </a:p>
          </p:txBody>
        </p:sp>
      </p:grpSp>
      <p:grpSp>
        <p:nvGrpSpPr>
          <p:cNvPr name="Group 8" id="8"/>
          <p:cNvGrpSpPr/>
          <p:nvPr/>
        </p:nvGrpSpPr>
        <p:grpSpPr>
          <a:xfrm rot="0">
            <a:off x="6159320" y="3258744"/>
            <a:ext cx="1749528" cy="7028256"/>
            <a:chOff x="0" y="0"/>
            <a:chExt cx="460781" cy="1851063"/>
          </a:xfrm>
        </p:grpSpPr>
        <p:sp>
          <p:nvSpPr>
            <p:cNvPr name="Freeform 9" id="9"/>
            <p:cNvSpPr/>
            <p:nvPr/>
          </p:nvSpPr>
          <p:spPr>
            <a:xfrm flipH="false" flipV="false" rot="0">
              <a:off x="0" y="0"/>
              <a:ext cx="460781" cy="1851063"/>
            </a:xfrm>
            <a:custGeom>
              <a:avLst/>
              <a:gdLst/>
              <a:ahLst/>
              <a:cxnLst/>
              <a:rect r="r" b="b" t="t" l="l"/>
              <a:pathLst>
                <a:path h="1851063" w="460781">
                  <a:moveTo>
                    <a:pt x="0" y="0"/>
                  </a:moveTo>
                  <a:lnTo>
                    <a:pt x="460781" y="0"/>
                  </a:lnTo>
                  <a:lnTo>
                    <a:pt x="460781" y="1851063"/>
                  </a:lnTo>
                  <a:lnTo>
                    <a:pt x="0" y="1851063"/>
                  </a:lnTo>
                  <a:close/>
                </a:path>
              </a:pathLst>
            </a:custGeom>
            <a:solidFill>
              <a:srgbClr val="FFE800"/>
            </a:solidFill>
          </p:spPr>
        </p:sp>
        <p:sp>
          <p:nvSpPr>
            <p:cNvPr name="TextBox 10" id="10"/>
            <p:cNvSpPr txBox="true"/>
            <p:nvPr/>
          </p:nvSpPr>
          <p:spPr>
            <a:xfrm>
              <a:off x="0" y="-19050"/>
              <a:ext cx="460781" cy="1870113"/>
            </a:xfrm>
            <a:prstGeom prst="rect">
              <a:avLst/>
            </a:prstGeom>
          </p:spPr>
          <p:txBody>
            <a:bodyPr anchor="ctr" rtlCol="false" tIns="50800" lIns="50800" bIns="50800" rIns="50800"/>
            <a:lstStyle/>
            <a:p>
              <a:pPr algn="ctr">
                <a:lnSpc>
                  <a:spcPts val="3091"/>
                </a:lnSpc>
              </a:pPr>
            </a:p>
          </p:txBody>
        </p:sp>
      </p:grpSp>
      <p:grpSp>
        <p:nvGrpSpPr>
          <p:cNvPr name="Group 11" id="11"/>
          <p:cNvGrpSpPr/>
          <p:nvPr/>
        </p:nvGrpSpPr>
        <p:grpSpPr>
          <a:xfrm rot="0">
            <a:off x="8127923" y="3258744"/>
            <a:ext cx="1749528" cy="7028256"/>
            <a:chOff x="0" y="0"/>
            <a:chExt cx="460781" cy="1851063"/>
          </a:xfrm>
        </p:grpSpPr>
        <p:sp>
          <p:nvSpPr>
            <p:cNvPr name="Freeform 12" id="12"/>
            <p:cNvSpPr/>
            <p:nvPr/>
          </p:nvSpPr>
          <p:spPr>
            <a:xfrm flipH="false" flipV="false" rot="0">
              <a:off x="0" y="0"/>
              <a:ext cx="460781" cy="1851063"/>
            </a:xfrm>
            <a:custGeom>
              <a:avLst/>
              <a:gdLst/>
              <a:ahLst/>
              <a:cxnLst/>
              <a:rect r="r" b="b" t="t" l="l"/>
              <a:pathLst>
                <a:path h="1851063" w="460781">
                  <a:moveTo>
                    <a:pt x="0" y="0"/>
                  </a:moveTo>
                  <a:lnTo>
                    <a:pt x="460781" y="0"/>
                  </a:lnTo>
                  <a:lnTo>
                    <a:pt x="460781" y="1851063"/>
                  </a:lnTo>
                  <a:lnTo>
                    <a:pt x="0" y="1851063"/>
                  </a:lnTo>
                  <a:close/>
                </a:path>
              </a:pathLst>
            </a:custGeom>
            <a:solidFill>
              <a:srgbClr val="373939"/>
            </a:solidFill>
          </p:spPr>
        </p:sp>
        <p:sp>
          <p:nvSpPr>
            <p:cNvPr name="TextBox 13" id="13"/>
            <p:cNvSpPr txBox="true"/>
            <p:nvPr/>
          </p:nvSpPr>
          <p:spPr>
            <a:xfrm>
              <a:off x="0" y="-19050"/>
              <a:ext cx="460781" cy="1870113"/>
            </a:xfrm>
            <a:prstGeom prst="rect">
              <a:avLst/>
            </a:prstGeom>
          </p:spPr>
          <p:txBody>
            <a:bodyPr anchor="ctr" rtlCol="false" tIns="50800" lIns="50800" bIns="50800" rIns="50800"/>
            <a:lstStyle/>
            <a:p>
              <a:pPr algn="ctr">
                <a:lnSpc>
                  <a:spcPts val="3091"/>
                </a:lnSpc>
              </a:pPr>
            </a:p>
          </p:txBody>
        </p:sp>
      </p:grpSp>
      <p:grpSp>
        <p:nvGrpSpPr>
          <p:cNvPr name="Group 14" id="14"/>
          <p:cNvGrpSpPr/>
          <p:nvPr/>
        </p:nvGrpSpPr>
        <p:grpSpPr>
          <a:xfrm rot="0">
            <a:off x="10096525" y="3258744"/>
            <a:ext cx="1689457" cy="7028256"/>
            <a:chOff x="0" y="0"/>
            <a:chExt cx="444960" cy="1851063"/>
          </a:xfrm>
        </p:grpSpPr>
        <p:sp>
          <p:nvSpPr>
            <p:cNvPr name="Freeform 15" id="15"/>
            <p:cNvSpPr/>
            <p:nvPr/>
          </p:nvSpPr>
          <p:spPr>
            <a:xfrm flipH="false" flipV="false" rot="0">
              <a:off x="0" y="0"/>
              <a:ext cx="444960" cy="1851063"/>
            </a:xfrm>
            <a:custGeom>
              <a:avLst/>
              <a:gdLst/>
              <a:ahLst/>
              <a:cxnLst/>
              <a:rect r="r" b="b" t="t" l="l"/>
              <a:pathLst>
                <a:path h="1851063" w="444960">
                  <a:moveTo>
                    <a:pt x="0" y="0"/>
                  </a:moveTo>
                  <a:lnTo>
                    <a:pt x="444960" y="0"/>
                  </a:lnTo>
                  <a:lnTo>
                    <a:pt x="444960" y="1851063"/>
                  </a:lnTo>
                  <a:lnTo>
                    <a:pt x="0" y="1851063"/>
                  </a:lnTo>
                  <a:close/>
                </a:path>
              </a:pathLst>
            </a:custGeom>
            <a:ln w="38100" cap="sq">
              <a:solidFill>
                <a:srgbClr val="000000"/>
              </a:solidFill>
              <a:prstDash val="solid"/>
              <a:miter/>
            </a:ln>
          </p:spPr>
        </p:sp>
        <p:sp>
          <p:nvSpPr>
            <p:cNvPr name="TextBox 16" id="16"/>
            <p:cNvSpPr txBox="true"/>
            <p:nvPr/>
          </p:nvSpPr>
          <p:spPr>
            <a:xfrm>
              <a:off x="0" y="-19050"/>
              <a:ext cx="444960" cy="1870113"/>
            </a:xfrm>
            <a:prstGeom prst="rect">
              <a:avLst/>
            </a:prstGeom>
          </p:spPr>
          <p:txBody>
            <a:bodyPr anchor="ctr" rtlCol="false" tIns="50800" lIns="50800" bIns="50800" rIns="50800"/>
            <a:lstStyle/>
            <a:p>
              <a:pPr algn="ctr">
                <a:lnSpc>
                  <a:spcPts val="3091"/>
                </a:lnSpc>
              </a:pPr>
            </a:p>
          </p:txBody>
        </p:sp>
      </p:grpSp>
      <p:grpSp>
        <p:nvGrpSpPr>
          <p:cNvPr name="Group 17" id="17"/>
          <p:cNvGrpSpPr/>
          <p:nvPr/>
        </p:nvGrpSpPr>
        <p:grpSpPr>
          <a:xfrm rot="0">
            <a:off x="12005057" y="3258744"/>
            <a:ext cx="1635667" cy="7028256"/>
            <a:chOff x="0" y="0"/>
            <a:chExt cx="430793" cy="1851063"/>
          </a:xfrm>
        </p:grpSpPr>
        <p:sp>
          <p:nvSpPr>
            <p:cNvPr name="Freeform 18" id="18"/>
            <p:cNvSpPr/>
            <p:nvPr/>
          </p:nvSpPr>
          <p:spPr>
            <a:xfrm flipH="false" flipV="false" rot="0">
              <a:off x="0" y="0"/>
              <a:ext cx="430793" cy="1851063"/>
            </a:xfrm>
            <a:custGeom>
              <a:avLst/>
              <a:gdLst/>
              <a:ahLst/>
              <a:cxnLst/>
              <a:rect r="r" b="b" t="t" l="l"/>
              <a:pathLst>
                <a:path h="1851063" w="430793">
                  <a:moveTo>
                    <a:pt x="0" y="0"/>
                  </a:moveTo>
                  <a:lnTo>
                    <a:pt x="430793" y="0"/>
                  </a:lnTo>
                  <a:lnTo>
                    <a:pt x="430793" y="1851063"/>
                  </a:lnTo>
                  <a:lnTo>
                    <a:pt x="0" y="1851063"/>
                  </a:lnTo>
                  <a:close/>
                </a:path>
              </a:pathLst>
            </a:custGeom>
            <a:solidFill>
              <a:srgbClr val="02637F"/>
            </a:solidFill>
          </p:spPr>
        </p:sp>
        <p:sp>
          <p:nvSpPr>
            <p:cNvPr name="TextBox 19" id="19"/>
            <p:cNvSpPr txBox="true"/>
            <p:nvPr/>
          </p:nvSpPr>
          <p:spPr>
            <a:xfrm>
              <a:off x="0" y="-19050"/>
              <a:ext cx="430793" cy="1870113"/>
            </a:xfrm>
            <a:prstGeom prst="rect">
              <a:avLst/>
            </a:prstGeom>
          </p:spPr>
          <p:txBody>
            <a:bodyPr anchor="ctr" rtlCol="false" tIns="50800" lIns="50800" bIns="50800" rIns="50800"/>
            <a:lstStyle/>
            <a:p>
              <a:pPr algn="ctr">
                <a:lnSpc>
                  <a:spcPts val="3091"/>
                </a:lnSpc>
              </a:pPr>
            </a:p>
          </p:txBody>
        </p:sp>
      </p:grpSp>
      <p:grpSp>
        <p:nvGrpSpPr>
          <p:cNvPr name="Group 20" id="20"/>
          <p:cNvGrpSpPr/>
          <p:nvPr/>
        </p:nvGrpSpPr>
        <p:grpSpPr>
          <a:xfrm rot="0">
            <a:off x="13859799" y="3258744"/>
            <a:ext cx="1635667" cy="7028256"/>
            <a:chOff x="0" y="0"/>
            <a:chExt cx="430793" cy="1851063"/>
          </a:xfrm>
        </p:grpSpPr>
        <p:sp>
          <p:nvSpPr>
            <p:cNvPr name="Freeform 21" id="21"/>
            <p:cNvSpPr/>
            <p:nvPr/>
          </p:nvSpPr>
          <p:spPr>
            <a:xfrm flipH="false" flipV="false" rot="0">
              <a:off x="0" y="0"/>
              <a:ext cx="430793" cy="1851063"/>
            </a:xfrm>
            <a:custGeom>
              <a:avLst/>
              <a:gdLst/>
              <a:ahLst/>
              <a:cxnLst/>
              <a:rect r="r" b="b" t="t" l="l"/>
              <a:pathLst>
                <a:path h="1851063" w="430793">
                  <a:moveTo>
                    <a:pt x="0" y="0"/>
                  </a:moveTo>
                  <a:lnTo>
                    <a:pt x="430793" y="0"/>
                  </a:lnTo>
                  <a:lnTo>
                    <a:pt x="430793" y="1851063"/>
                  </a:lnTo>
                  <a:lnTo>
                    <a:pt x="0" y="1851063"/>
                  </a:lnTo>
                  <a:close/>
                </a:path>
              </a:pathLst>
            </a:custGeom>
            <a:solidFill>
              <a:srgbClr val="000000"/>
            </a:solidFill>
          </p:spPr>
        </p:sp>
        <p:sp>
          <p:nvSpPr>
            <p:cNvPr name="TextBox 22" id="22"/>
            <p:cNvSpPr txBox="true"/>
            <p:nvPr/>
          </p:nvSpPr>
          <p:spPr>
            <a:xfrm>
              <a:off x="0" y="-19050"/>
              <a:ext cx="430793" cy="1870113"/>
            </a:xfrm>
            <a:prstGeom prst="rect">
              <a:avLst/>
            </a:prstGeom>
          </p:spPr>
          <p:txBody>
            <a:bodyPr anchor="ctr" rtlCol="false" tIns="50800" lIns="50800" bIns="50800" rIns="50800"/>
            <a:lstStyle/>
            <a:p>
              <a:pPr algn="ctr">
                <a:lnSpc>
                  <a:spcPts val="3091"/>
                </a:lnSpc>
              </a:pPr>
            </a:p>
          </p:txBody>
        </p:sp>
      </p:grpSp>
      <p:grpSp>
        <p:nvGrpSpPr>
          <p:cNvPr name="Group 23" id="23"/>
          <p:cNvGrpSpPr/>
          <p:nvPr/>
        </p:nvGrpSpPr>
        <p:grpSpPr>
          <a:xfrm rot="0">
            <a:off x="15714541" y="3258744"/>
            <a:ext cx="1635667" cy="7028256"/>
            <a:chOff x="0" y="0"/>
            <a:chExt cx="430793" cy="1851063"/>
          </a:xfrm>
        </p:grpSpPr>
        <p:sp>
          <p:nvSpPr>
            <p:cNvPr name="Freeform 24" id="24"/>
            <p:cNvSpPr/>
            <p:nvPr/>
          </p:nvSpPr>
          <p:spPr>
            <a:xfrm flipH="false" flipV="false" rot="0">
              <a:off x="0" y="0"/>
              <a:ext cx="430793" cy="1851063"/>
            </a:xfrm>
            <a:custGeom>
              <a:avLst/>
              <a:gdLst/>
              <a:ahLst/>
              <a:cxnLst/>
              <a:rect r="r" b="b" t="t" l="l"/>
              <a:pathLst>
                <a:path h="1851063" w="430793">
                  <a:moveTo>
                    <a:pt x="0" y="0"/>
                  </a:moveTo>
                  <a:lnTo>
                    <a:pt x="430793" y="0"/>
                  </a:lnTo>
                  <a:lnTo>
                    <a:pt x="430793" y="1851063"/>
                  </a:lnTo>
                  <a:lnTo>
                    <a:pt x="0" y="1851063"/>
                  </a:lnTo>
                  <a:close/>
                </a:path>
              </a:pathLst>
            </a:custGeom>
            <a:solidFill>
              <a:srgbClr val="ADAEB0"/>
            </a:solidFill>
          </p:spPr>
        </p:sp>
        <p:sp>
          <p:nvSpPr>
            <p:cNvPr name="TextBox 25" id="25"/>
            <p:cNvSpPr txBox="true"/>
            <p:nvPr/>
          </p:nvSpPr>
          <p:spPr>
            <a:xfrm>
              <a:off x="0" y="-19050"/>
              <a:ext cx="430793" cy="1870113"/>
            </a:xfrm>
            <a:prstGeom prst="rect">
              <a:avLst/>
            </a:prstGeom>
          </p:spPr>
          <p:txBody>
            <a:bodyPr anchor="ctr" rtlCol="false" tIns="50800" lIns="50800" bIns="50800" rIns="50800"/>
            <a:lstStyle/>
            <a:p>
              <a:pPr algn="ctr">
                <a:lnSpc>
                  <a:spcPts val="3091"/>
                </a:lnSpc>
              </a:pPr>
            </a:p>
          </p:txBody>
        </p:sp>
      </p:grpSp>
      <p:sp>
        <p:nvSpPr>
          <p:cNvPr name="AutoShape 26" id="26"/>
          <p:cNvSpPr/>
          <p:nvPr/>
        </p:nvSpPr>
        <p:spPr>
          <a:xfrm>
            <a:off x="828821" y="5693652"/>
            <a:ext cx="16630359" cy="19050"/>
          </a:xfrm>
          <a:prstGeom prst="line">
            <a:avLst/>
          </a:prstGeom>
          <a:ln cap="flat" w="38100">
            <a:solidFill>
              <a:srgbClr val="FFFFFF"/>
            </a:solidFill>
            <a:prstDash val="solid"/>
            <a:headEnd type="none" len="sm" w="sm"/>
            <a:tailEnd type="none" len="sm" w="sm"/>
          </a:ln>
        </p:spPr>
      </p:sp>
      <p:sp>
        <p:nvSpPr>
          <p:cNvPr name="AutoShape 27" id="27"/>
          <p:cNvSpPr/>
          <p:nvPr/>
        </p:nvSpPr>
        <p:spPr>
          <a:xfrm>
            <a:off x="828799" y="6905625"/>
            <a:ext cx="16630359" cy="19050"/>
          </a:xfrm>
          <a:prstGeom prst="line">
            <a:avLst/>
          </a:prstGeom>
          <a:ln cap="flat" w="38100">
            <a:solidFill>
              <a:srgbClr val="FFFFFF"/>
            </a:solidFill>
            <a:prstDash val="solid"/>
            <a:headEnd type="none" len="sm" w="sm"/>
            <a:tailEnd type="none" len="sm" w="sm"/>
          </a:ln>
        </p:spPr>
      </p:sp>
      <p:sp>
        <p:nvSpPr>
          <p:cNvPr name="AutoShape 28" id="28"/>
          <p:cNvSpPr/>
          <p:nvPr/>
        </p:nvSpPr>
        <p:spPr>
          <a:xfrm>
            <a:off x="719827" y="8069813"/>
            <a:ext cx="16630359" cy="19050"/>
          </a:xfrm>
          <a:prstGeom prst="line">
            <a:avLst/>
          </a:prstGeom>
          <a:ln cap="flat" w="38100">
            <a:solidFill>
              <a:srgbClr val="FFFFFF"/>
            </a:solidFill>
            <a:prstDash val="solid"/>
            <a:headEnd type="none" len="sm" w="sm"/>
            <a:tailEnd type="none" len="sm" w="sm"/>
          </a:ln>
        </p:spPr>
      </p:sp>
      <p:sp>
        <p:nvSpPr>
          <p:cNvPr name="AutoShape 29" id="29"/>
          <p:cNvSpPr/>
          <p:nvPr/>
        </p:nvSpPr>
        <p:spPr>
          <a:xfrm>
            <a:off x="828799" y="9220200"/>
            <a:ext cx="16630359" cy="19050"/>
          </a:xfrm>
          <a:prstGeom prst="line">
            <a:avLst/>
          </a:prstGeom>
          <a:ln cap="flat" w="38100">
            <a:solidFill>
              <a:srgbClr val="FFFFFF"/>
            </a:solidFill>
            <a:prstDash val="solid"/>
            <a:headEnd type="none" len="sm" w="sm"/>
            <a:tailEnd type="none" len="sm" w="sm"/>
          </a:ln>
        </p:spPr>
      </p:sp>
      <p:sp>
        <p:nvSpPr>
          <p:cNvPr name="TextBox 30" id="30"/>
          <p:cNvSpPr txBox="true"/>
          <p:nvPr/>
        </p:nvSpPr>
        <p:spPr>
          <a:xfrm rot="0">
            <a:off x="1773861" y="870335"/>
            <a:ext cx="3419506" cy="879539"/>
          </a:xfrm>
          <a:prstGeom prst="rect">
            <a:avLst/>
          </a:prstGeom>
        </p:spPr>
        <p:txBody>
          <a:bodyPr anchor="t" rtlCol="false" tIns="0" lIns="0" bIns="0" rIns="0">
            <a:spAutoFit/>
          </a:bodyPr>
          <a:lstStyle/>
          <a:p>
            <a:pPr algn="l">
              <a:lnSpc>
                <a:spcPts val="7159"/>
              </a:lnSpc>
            </a:pPr>
            <a:r>
              <a:rPr lang="en-US" sz="5550" b="true">
                <a:solidFill>
                  <a:srgbClr val="373939"/>
                </a:solidFill>
                <a:latin typeface="Century Gothic Paneuropean Bold"/>
                <a:ea typeface="Century Gothic Paneuropean Bold"/>
                <a:cs typeface="Century Gothic Paneuropean Bold"/>
                <a:sym typeface="Century Gothic Paneuropean Bold"/>
              </a:rPr>
              <a:t>Color Use</a:t>
            </a:r>
          </a:p>
        </p:txBody>
      </p:sp>
      <p:sp>
        <p:nvSpPr>
          <p:cNvPr name="TextBox 31" id="31"/>
          <p:cNvSpPr txBox="true"/>
          <p:nvPr/>
        </p:nvSpPr>
        <p:spPr>
          <a:xfrm rot="0">
            <a:off x="1773861" y="1949898"/>
            <a:ext cx="15293742" cy="989965"/>
          </a:xfrm>
          <a:prstGeom prst="rect">
            <a:avLst/>
          </a:prstGeom>
        </p:spPr>
        <p:txBody>
          <a:bodyPr anchor="t" rtlCol="false" tIns="0" lIns="0" bIns="0" rIns="0">
            <a:spAutoFit/>
          </a:bodyPr>
          <a:lstStyle/>
          <a:p>
            <a:pPr algn="l">
              <a:lnSpc>
                <a:spcPts val="2659"/>
              </a:lnSpc>
            </a:pPr>
            <a:r>
              <a:rPr lang="en-US" sz="1899">
                <a:solidFill>
                  <a:srgbClr val="373939"/>
                </a:solidFill>
                <a:latin typeface="Century Gothic Paneuropean"/>
                <a:ea typeface="Century Gothic Paneuropean"/>
                <a:cs typeface="Century Gothic Paneuropean"/>
                <a:sym typeface="Century Gothic Paneuropean"/>
              </a:rPr>
              <a:t>These principles are very important in order to provide materials that are accessible to all readers. </a:t>
            </a:r>
          </a:p>
          <a:p>
            <a:pPr algn="l">
              <a:lnSpc>
                <a:spcPts val="2659"/>
              </a:lnSpc>
            </a:pPr>
            <a:r>
              <a:rPr lang="en-US" sz="1899">
                <a:solidFill>
                  <a:srgbClr val="373939"/>
                </a:solidFill>
                <a:latin typeface="Century Gothic Paneuropean"/>
                <a:ea typeface="Century Gothic Paneuropean"/>
                <a:cs typeface="Century Gothic Paneuropean"/>
                <a:sym typeface="Century Gothic Paneuropean"/>
              </a:rPr>
              <a:t>Color and contrast play a large role in the representation of information. In general, the icons and logos should be used in instances that provide the most contrast. Examples of approved color pairings are shown below.</a:t>
            </a:r>
          </a:p>
        </p:txBody>
      </p:sp>
      <p:sp>
        <p:nvSpPr>
          <p:cNvPr name="TextBox 32" id="32"/>
          <p:cNvSpPr txBox="true"/>
          <p:nvPr/>
        </p:nvSpPr>
        <p:spPr>
          <a:xfrm rot="-5400000">
            <a:off x="1355434" y="9424607"/>
            <a:ext cx="839427" cy="549943"/>
          </a:xfrm>
          <a:prstGeom prst="rect">
            <a:avLst/>
          </a:prstGeom>
        </p:spPr>
        <p:txBody>
          <a:bodyPr anchor="t" rtlCol="false" tIns="0" lIns="0" bIns="0" rIns="0">
            <a:spAutoFit/>
          </a:bodyPr>
          <a:lstStyle/>
          <a:p>
            <a:pPr algn="ctr">
              <a:lnSpc>
                <a:spcPts val="2239"/>
              </a:lnSpc>
            </a:pPr>
            <a:r>
              <a:rPr lang="en-US" sz="1599">
                <a:solidFill>
                  <a:srgbClr val="373939"/>
                </a:solidFill>
                <a:latin typeface="Century Gothic Paneuropean"/>
                <a:ea typeface="Century Gothic Paneuropean"/>
                <a:cs typeface="Century Gothic Paneuropean"/>
                <a:sym typeface="Century Gothic Paneuropean"/>
              </a:rPr>
              <a:t>eGroup Teal</a:t>
            </a:r>
          </a:p>
        </p:txBody>
      </p:sp>
      <p:sp>
        <p:nvSpPr>
          <p:cNvPr name="TextBox 33" id="33"/>
          <p:cNvSpPr txBox="true"/>
          <p:nvPr/>
        </p:nvSpPr>
        <p:spPr>
          <a:xfrm rot="-5400000">
            <a:off x="1287493" y="8501571"/>
            <a:ext cx="699068" cy="273702"/>
          </a:xfrm>
          <a:prstGeom prst="rect">
            <a:avLst/>
          </a:prstGeom>
        </p:spPr>
        <p:txBody>
          <a:bodyPr anchor="t" rtlCol="false" tIns="0" lIns="0" bIns="0" rIns="0">
            <a:spAutoFit/>
          </a:bodyPr>
          <a:lstStyle/>
          <a:p>
            <a:pPr algn="ctr">
              <a:lnSpc>
                <a:spcPts val="2239"/>
              </a:lnSpc>
            </a:pPr>
            <a:r>
              <a:rPr lang="en-US" sz="1599">
                <a:solidFill>
                  <a:srgbClr val="373939"/>
                </a:solidFill>
                <a:latin typeface="Century Gothic Paneuropean"/>
                <a:ea typeface="Century Gothic Paneuropean"/>
                <a:cs typeface="Century Gothic Paneuropean"/>
                <a:sym typeface="Century Gothic Paneuropean"/>
              </a:rPr>
              <a:t>BLACK</a:t>
            </a:r>
          </a:p>
        </p:txBody>
      </p:sp>
      <p:sp>
        <p:nvSpPr>
          <p:cNvPr name="TextBox 34" id="34"/>
          <p:cNvSpPr txBox="true"/>
          <p:nvPr/>
        </p:nvSpPr>
        <p:spPr>
          <a:xfrm rot="-5400000">
            <a:off x="1287493" y="7337383"/>
            <a:ext cx="699068" cy="273702"/>
          </a:xfrm>
          <a:prstGeom prst="rect">
            <a:avLst/>
          </a:prstGeom>
        </p:spPr>
        <p:txBody>
          <a:bodyPr anchor="t" rtlCol="false" tIns="0" lIns="0" bIns="0" rIns="0">
            <a:spAutoFit/>
          </a:bodyPr>
          <a:lstStyle/>
          <a:p>
            <a:pPr algn="ctr">
              <a:lnSpc>
                <a:spcPts val="2239"/>
              </a:lnSpc>
            </a:pPr>
            <a:r>
              <a:rPr lang="en-US" sz="1599">
                <a:solidFill>
                  <a:srgbClr val="373939"/>
                </a:solidFill>
                <a:latin typeface="Century Gothic Paneuropean"/>
                <a:ea typeface="Century Gothic Paneuropean"/>
                <a:cs typeface="Century Gothic Paneuropean"/>
                <a:sym typeface="Century Gothic Paneuropean"/>
              </a:rPr>
              <a:t>WHITE</a:t>
            </a:r>
          </a:p>
        </p:txBody>
      </p:sp>
      <p:sp>
        <p:nvSpPr>
          <p:cNvPr name="TextBox 35" id="35"/>
          <p:cNvSpPr txBox="true"/>
          <p:nvPr/>
        </p:nvSpPr>
        <p:spPr>
          <a:xfrm rot="-5400000">
            <a:off x="1317306" y="4779864"/>
            <a:ext cx="915683" cy="549943"/>
          </a:xfrm>
          <a:prstGeom prst="rect">
            <a:avLst/>
          </a:prstGeom>
        </p:spPr>
        <p:txBody>
          <a:bodyPr anchor="t" rtlCol="false" tIns="0" lIns="0" bIns="0" rIns="0">
            <a:spAutoFit/>
          </a:bodyPr>
          <a:lstStyle/>
          <a:p>
            <a:pPr algn="ctr">
              <a:lnSpc>
                <a:spcPts val="2239"/>
              </a:lnSpc>
            </a:pPr>
            <a:r>
              <a:rPr lang="en-US" sz="1599">
                <a:solidFill>
                  <a:srgbClr val="373939"/>
                </a:solidFill>
                <a:latin typeface="Century Gothic Paneuropean"/>
                <a:ea typeface="Century Gothic Paneuropean"/>
                <a:cs typeface="Century Gothic Paneuropean"/>
                <a:sym typeface="Century Gothic Paneuropean"/>
              </a:rPr>
              <a:t>eGroup Blue</a:t>
            </a:r>
          </a:p>
        </p:txBody>
      </p:sp>
      <p:sp>
        <p:nvSpPr>
          <p:cNvPr name="TextBox 36" id="36"/>
          <p:cNvSpPr txBox="true"/>
          <p:nvPr/>
        </p:nvSpPr>
        <p:spPr>
          <a:xfrm rot="-5400000">
            <a:off x="1125632" y="3698550"/>
            <a:ext cx="1022789" cy="273702"/>
          </a:xfrm>
          <a:prstGeom prst="rect">
            <a:avLst/>
          </a:prstGeom>
        </p:spPr>
        <p:txBody>
          <a:bodyPr anchor="t" rtlCol="false" tIns="0" lIns="0" bIns="0" rIns="0">
            <a:spAutoFit/>
          </a:bodyPr>
          <a:lstStyle/>
          <a:p>
            <a:pPr algn="ctr">
              <a:lnSpc>
                <a:spcPts val="2239"/>
              </a:lnSpc>
            </a:pPr>
            <a:r>
              <a:rPr lang="en-US" sz="1599">
                <a:solidFill>
                  <a:srgbClr val="373939"/>
                </a:solidFill>
                <a:latin typeface="Century Gothic Paneuropean"/>
                <a:ea typeface="Century Gothic Paneuropean"/>
                <a:cs typeface="Century Gothic Paneuropean"/>
                <a:sym typeface="Century Gothic Paneuropean"/>
              </a:rPr>
              <a:t>ORANGE</a:t>
            </a:r>
          </a:p>
        </p:txBody>
      </p:sp>
      <p:sp>
        <p:nvSpPr>
          <p:cNvPr name="Freeform 37" id="37"/>
          <p:cNvSpPr/>
          <p:nvPr/>
        </p:nvSpPr>
        <p:spPr>
          <a:xfrm flipH="false" flipV="false" rot="0">
            <a:off x="4793270" y="8300816"/>
            <a:ext cx="517801" cy="675213"/>
          </a:xfrm>
          <a:custGeom>
            <a:avLst/>
            <a:gdLst/>
            <a:ahLst/>
            <a:cxnLst/>
            <a:rect r="r" b="b" t="t" l="l"/>
            <a:pathLst>
              <a:path h="675213" w="517801">
                <a:moveTo>
                  <a:pt x="0" y="0"/>
                </a:moveTo>
                <a:lnTo>
                  <a:pt x="517802" y="0"/>
                </a:lnTo>
                <a:lnTo>
                  <a:pt x="517802" y="675213"/>
                </a:lnTo>
                <a:lnTo>
                  <a:pt x="0" y="675213"/>
                </a:lnTo>
                <a:lnTo>
                  <a:pt x="0" y="0"/>
                </a:lnTo>
                <a:close/>
              </a:path>
            </a:pathLst>
          </a:custGeom>
          <a:blipFill>
            <a:blip r:embed="rId2"/>
            <a:stretch>
              <a:fillRect l="0" t="0" r="0" b="0"/>
            </a:stretch>
          </a:blipFill>
        </p:spPr>
      </p:sp>
      <p:sp>
        <p:nvSpPr>
          <p:cNvPr name="Freeform 38" id="38"/>
          <p:cNvSpPr/>
          <p:nvPr/>
        </p:nvSpPr>
        <p:spPr>
          <a:xfrm flipH="false" flipV="false" rot="0">
            <a:off x="10680122" y="8304998"/>
            <a:ext cx="517801" cy="675213"/>
          </a:xfrm>
          <a:custGeom>
            <a:avLst/>
            <a:gdLst/>
            <a:ahLst/>
            <a:cxnLst/>
            <a:rect r="r" b="b" t="t" l="l"/>
            <a:pathLst>
              <a:path h="675213" w="517801">
                <a:moveTo>
                  <a:pt x="0" y="0"/>
                </a:moveTo>
                <a:lnTo>
                  <a:pt x="517802" y="0"/>
                </a:lnTo>
                <a:lnTo>
                  <a:pt x="517802" y="675213"/>
                </a:lnTo>
                <a:lnTo>
                  <a:pt x="0" y="675213"/>
                </a:lnTo>
                <a:lnTo>
                  <a:pt x="0" y="0"/>
                </a:lnTo>
                <a:close/>
              </a:path>
            </a:pathLst>
          </a:custGeom>
          <a:blipFill>
            <a:blip r:embed="rId2"/>
            <a:stretch>
              <a:fillRect l="0" t="0" r="0" b="0"/>
            </a:stretch>
          </a:blipFill>
        </p:spPr>
      </p:sp>
      <p:sp>
        <p:nvSpPr>
          <p:cNvPr name="AutoShape 39" id="39"/>
          <p:cNvSpPr/>
          <p:nvPr/>
        </p:nvSpPr>
        <p:spPr>
          <a:xfrm>
            <a:off x="1028722" y="4461095"/>
            <a:ext cx="16630359" cy="19050"/>
          </a:xfrm>
          <a:prstGeom prst="line">
            <a:avLst/>
          </a:prstGeom>
          <a:ln cap="flat" w="38100">
            <a:solidFill>
              <a:srgbClr val="FFFFFF"/>
            </a:solidFill>
            <a:prstDash val="solid"/>
            <a:headEnd type="none" len="sm" w="sm"/>
            <a:tailEnd type="none" len="sm" w="sm"/>
          </a:ln>
        </p:spPr>
      </p:sp>
      <p:sp>
        <p:nvSpPr>
          <p:cNvPr name="TextBox 40" id="40"/>
          <p:cNvSpPr txBox="true"/>
          <p:nvPr/>
        </p:nvSpPr>
        <p:spPr>
          <a:xfrm rot="-5400000">
            <a:off x="1291143" y="6033470"/>
            <a:ext cx="699068" cy="549943"/>
          </a:xfrm>
          <a:prstGeom prst="rect">
            <a:avLst/>
          </a:prstGeom>
        </p:spPr>
        <p:txBody>
          <a:bodyPr anchor="t" rtlCol="false" tIns="0" lIns="0" bIns="0" rIns="0">
            <a:spAutoFit/>
          </a:bodyPr>
          <a:lstStyle/>
          <a:p>
            <a:pPr algn="ctr">
              <a:lnSpc>
                <a:spcPts val="2239"/>
              </a:lnSpc>
            </a:pPr>
            <a:r>
              <a:rPr lang="en-US" sz="1599">
                <a:solidFill>
                  <a:srgbClr val="373939"/>
                </a:solidFill>
                <a:latin typeface="Century Gothic Paneuropean"/>
                <a:ea typeface="Century Gothic Paneuropean"/>
                <a:cs typeface="Century Gothic Paneuropean"/>
                <a:sym typeface="Century Gothic Paneuropean"/>
              </a:rPr>
              <a:t>SOFT BLACK</a:t>
            </a:r>
          </a:p>
        </p:txBody>
      </p:sp>
      <p:sp>
        <p:nvSpPr>
          <p:cNvPr name="Freeform 41" id="41"/>
          <p:cNvSpPr/>
          <p:nvPr/>
        </p:nvSpPr>
        <p:spPr>
          <a:xfrm flipH="false" flipV="false" rot="0">
            <a:off x="16273474" y="8312743"/>
            <a:ext cx="517801" cy="675213"/>
          </a:xfrm>
          <a:custGeom>
            <a:avLst/>
            <a:gdLst/>
            <a:ahLst/>
            <a:cxnLst/>
            <a:rect r="r" b="b" t="t" l="l"/>
            <a:pathLst>
              <a:path h="675213" w="517801">
                <a:moveTo>
                  <a:pt x="0" y="0"/>
                </a:moveTo>
                <a:lnTo>
                  <a:pt x="517801" y="0"/>
                </a:lnTo>
                <a:lnTo>
                  <a:pt x="517801" y="675213"/>
                </a:lnTo>
                <a:lnTo>
                  <a:pt x="0" y="675213"/>
                </a:lnTo>
                <a:lnTo>
                  <a:pt x="0" y="0"/>
                </a:lnTo>
                <a:close/>
              </a:path>
            </a:pathLst>
          </a:custGeom>
          <a:blipFill>
            <a:blip r:embed="rId2"/>
            <a:stretch>
              <a:fillRect l="0" t="0" r="0" b="0"/>
            </a:stretch>
          </a:blipFill>
        </p:spPr>
      </p:sp>
      <p:sp>
        <p:nvSpPr>
          <p:cNvPr name="Freeform 42" id="42"/>
          <p:cNvSpPr/>
          <p:nvPr/>
        </p:nvSpPr>
        <p:spPr>
          <a:xfrm flipH="false" flipV="false" rot="0">
            <a:off x="8743786" y="3497794"/>
            <a:ext cx="517801" cy="675213"/>
          </a:xfrm>
          <a:custGeom>
            <a:avLst/>
            <a:gdLst/>
            <a:ahLst/>
            <a:cxnLst/>
            <a:rect r="r" b="b" t="t" l="l"/>
            <a:pathLst>
              <a:path h="675213" w="517801">
                <a:moveTo>
                  <a:pt x="0" y="0"/>
                </a:moveTo>
                <a:lnTo>
                  <a:pt x="517801" y="0"/>
                </a:lnTo>
                <a:lnTo>
                  <a:pt x="517801" y="675213"/>
                </a:lnTo>
                <a:lnTo>
                  <a:pt x="0" y="675213"/>
                </a:lnTo>
                <a:lnTo>
                  <a:pt x="0" y="0"/>
                </a:lnTo>
                <a:close/>
              </a:path>
            </a:pathLst>
          </a:custGeom>
          <a:blipFill>
            <a:blip r:embed="rId3"/>
            <a:stretch>
              <a:fillRect l="0" t="0" r="0" b="0"/>
            </a:stretch>
          </a:blipFill>
        </p:spPr>
      </p:sp>
      <p:sp>
        <p:nvSpPr>
          <p:cNvPr name="Freeform 43" id="43"/>
          <p:cNvSpPr/>
          <p:nvPr/>
        </p:nvSpPr>
        <p:spPr>
          <a:xfrm flipH="false" flipV="false" rot="0">
            <a:off x="12563990" y="3497794"/>
            <a:ext cx="517801" cy="675213"/>
          </a:xfrm>
          <a:custGeom>
            <a:avLst/>
            <a:gdLst/>
            <a:ahLst/>
            <a:cxnLst/>
            <a:rect r="r" b="b" t="t" l="l"/>
            <a:pathLst>
              <a:path h="675213" w="517801">
                <a:moveTo>
                  <a:pt x="0" y="0"/>
                </a:moveTo>
                <a:lnTo>
                  <a:pt x="517801" y="0"/>
                </a:lnTo>
                <a:lnTo>
                  <a:pt x="517801" y="675213"/>
                </a:lnTo>
                <a:lnTo>
                  <a:pt x="0" y="675213"/>
                </a:lnTo>
                <a:lnTo>
                  <a:pt x="0" y="0"/>
                </a:lnTo>
                <a:close/>
              </a:path>
            </a:pathLst>
          </a:custGeom>
          <a:blipFill>
            <a:blip r:embed="rId3"/>
            <a:stretch>
              <a:fillRect l="0" t="0" r="0" b="0"/>
            </a:stretch>
          </a:blipFill>
        </p:spPr>
      </p:sp>
      <p:sp>
        <p:nvSpPr>
          <p:cNvPr name="Freeform 44" id="44"/>
          <p:cNvSpPr/>
          <p:nvPr/>
        </p:nvSpPr>
        <p:spPr>
          <a:xfrm flipH="false" flipV="false" rot="0">
            <a:off x="10680122" y="3497794"/>
            <a:ext cx="517801" cy="675213"/>
          </a:xfrm>
          <a:custGeom>
            <a:avLst/>
            <a:gdLst/>
            <a:ahLst/>
            <a:cxnLst/>
            <a:rect r="r" b="b" t="t" l="l"/>
            <a:pathLst>
              <a:path h="675213" w="517801">
                <a:moveTo>
                  <a:pt x="0" y="0"/>
                </a:moveTo>
                <a:lnTo>
                  <a:pt x="517802" y="0"/>
                </a:lnTo>
                <a:lnTo>
                  <a:pt x="517802" y="675213"/>
                </a:lnTo>
                <a:lnTo>
                  <a:pt x="0" y="675213"/>
                </a:lnTo>
                <a:lnTo>
                  <a:pt x="0" y="0"/>
                </a:lnTo>
                <a:close/>
              </a:path>
            </a:pathLst>
          </a:custGeom>
          <a:blipFill>
            <a:blip r:embed="rId3"/>
            <a:stretch>
              <a:fillRect l="0" t="0" r="0" b="0"/>
            </a:stretch>
          </a:blipFill>
        </p:spPr>
      </p:sp>
      <p:sp>
        <p:nvSpPr>
          <p:cNvPr name="Freeform 45" id="45"/>
          <p:cNvSpPr/>
          <p:nvPr/>
        </p:nvSpPr>
        <p:spPr>
          <a:xfrm flipH="false" flipV="false" rot="0">
            <a:off x="14418732" y="3497794"/>
            <a:ext cx="517801" cy="675213"/>
          </a:xfrm>
          <a:custGeom>
            <a:avLst/>
            <a:gdLst/>
            <a:ahLst/>
            <a:cxnLst/>
            <a:rect r="r" b="b" t="t" l="l"/>
            <a:pathLst>
              <a:path h="675213" w="517801">
                <a:moveTo>
                  <a:pt x="0" y="0"/>
                </a:moveTo>
                <a:lnTo>
                  <a:pt x="517801" y="0"/>
                </a:lnTo>
                <a:lnTo>
                  <a:pt x="517801" y="675213"/>
                </a:lnTo>
                <a:lnTo>
                  <a:pt x="0" y="675213"/>
                </a:lnTo>
                <a:lnTo>
                  <a:pt x="0" y="0"/>
                </a:lnTo>
                <a:close/>
              </a:path>
            </a:pathLst>
          </a:custGeom>
          <a:blipFill>
            <a:blip r:embed="rId3"/>
            <a:stretch>
              <a:fillRect l="0" t="0" r="0" b="0"/>
            </a:stretch>
          </a:blipFill>
        </p:spPr>
      </p:sp>
      <p:sp>
        <p:nvSpPr>
          <p:cNvPr name="Freeform 46" id="46"/>
          <p:cNvSpPr/>
          <p:nvPr/>
        </p:nvSpPr>
        <p:spPr>
          <a:xfrm flipH="false" flipV="false" rot="0">
            <a:off x="10680122" y="4805894"/>
            <a:ext cx="517801" cy="675213"/>
          </a:xfrm>
          <a:custGeom>
            <a:avLst/>
            <a:gdLst/>
            <a:ahLst/>
            <a:cxnLst/>
            <a:rect r="r" b="b" t="t" l="l"/>
            <a:pathLst>
              <a:path h="675213" w="517801">
                <a:moveTo>
                  <a:pt x="0" y="0"/>
                </a:moveTo>
                <a:lnTo>
                  <a:pt x="517802" y="0"/>
                </a:lnTo>
                <a:lnTo>
                  <a:pt x="517802" y="675212"/>
                </a:lnTo>
                <a:lnTo>
                  <a:pt x="0" y="675212"/>
                </a:lnTo>
                <a:lnTo>
                  <a:pt x="0" y="0"/>
                </a:lnTo>
                <a:close/>
              </a:path>
            </a:pathLst>
          </a:custGeom>
          <a:blipFill>
            <a:blip r:embed="rId4"/>
            <a:stretch>
              <a:fillRect l="0" t="0" r="0" b="0"/>
            </a:stretch>
          </a:blipFill>
        </p:spPr>
      </p:sp>
      <p:sp>
        <p:nvSpPr>
          <p:cNvPr name="Freeform 47" id="47"/>
          <p:cNvSpPr/>
          <p:nvPr/>
        </p:nvSpPr>
        <p:spPr>
          <a:xfrm flipH="false" flipV="false" rot="0">
            <a:off x="8743786" y="4805894"/>
            <a:ext cx="517801" cy="675213"/>
          </a:xfrm>
          <a:custGeom>
            <a:avLst/>
            <a:gdLst/>
            <a:ahLst/>
            <a:cxnLst/>
            <a:rect r="r" b="b" t="t" l="l"/>
            <a:pathLst>
              <a:path h="675213" w="517801">
                <a:moveTo>
                  <a:pt x="0" y="0"/>
                </a:moveTo>
                <a:lnTo>
                  <a:pt x="517801" y="0"/>
                </a:lnTo>
                <a:lnTo>
                  <a:pt x="517801" y="675212"/>
                </a:lnTo>
                <a:lnTo>
                  <a:pt x="0" y="675212"/>
                </a:lnTo>
                <a:lnTo>
                  <a:pt x="0" y="0"/>
                </a:lnTo>
                <a:close/>
              </a:path>
            </a:pathLst>
          </a:custGeom>
          <a:blipFill>
            <a:blip r:embed="rId4"/>
            <a:stretch>
              <a:fillRect l="0" t="0" r="0" b="0"/>
            </a:stretch>
          </a:blipFill>
        </p:spPr>
      </p:sp>
      <p:sp>
        <p:nvSpPr>
          <p:cNvPr name="Freeform 48" id="48"/>
          <p:cNvSpPr/>
          <p:nvPr/>
        </p:nvSpPr>
        <p:spPr>
          <a:xfrm flipH="false" flipV="false" rot="0">
            <a:off x="14418732" y="4805894"/>
            <a:ext cx="517801" cy="675213"/>
          </a:xfrm>
          <a:custGeom>
            <a:avLst/>
            <a:gdLst/>
            <a:ahLst/>
            <a:cxnLst/>
            <a:rect r="r" b="b" t="t" l="l"/>
            <a:pathLst>
              <a:path h="675213" w="517801">
                <a:moveTo>
                  <a:pt x="0" y="0"/>
                </a:moveTo>
                <a:lnTo>
                  <a:pt x="517801" y="0"/>
                </a:lnTo>
                <a:lnTo>
                  <a:pt x="517801" y="675212"/>
                </a:lnTo>
                <a:lnTo>
                  <a:pt x="0" y="675212"/>
                </a:lnTo>
                <a:lnTo>
                  <a:pt x="0" y="0"/>
                </a:lnTo>
                <a:close/>
              </a:path>
            </a:pathLst>
          </a:custGeom>
          <a:blipFill>
            <a:blip r:embed="rId4"/>
            <a:stretch>
              <a:fillRect l="0" t="0" r="0" b="0"/>
            </a:stretch>
          </a:blipFill>
        </p:spPr>
      </p:sp>
      <p:sp>
        <p:nvSpPr>
          <p:cNvPr name="Freeform 49" id="49"/>
          <p:cNvSpPr/>
          <p:nvPr/>
        </p:nvSpPr>
        <p:spPr>
          <a:xfrm flipH="false" flipV="false" rot="0">
            <a:off x="10680122" y="5970835"/>
            <a:ext cx="517801" cy="675213"/>
          </a:xfrm>
          <a:custGeom>
            <a:avLst/>
            <a:gdLst/>
            <a:ahLst/>
            <a:cxnLst/>
            <a:rect r="r" b="b" t="t" l="l"/>
            <a:pathLst>
              <a:path h="675213" w="517801">
                <a:moveTo>
                  <a:pt x="0" y="0"/>
                </a:moveTo>
                <a:lnTo>
                  <a:pt x="517802" y="0"/>
                </a:lnTo>
                <a:lnTo>
                  <a:pt x="517802" y="675213"/>
                </a:lnTo>
                <a:lnTo>
                  <a:pt x="0" y="675213"/>
                </a:lnTo>
                <a:lnTo>
                  <a:pt x="0" y="0"/>
                </a:lnTo>
                <a:close/>
              </a:path>
            </a:pathLst>
          </a:custGeom>
          <a:blipFill>
            <a:blip r:embed="rId5"/>
            <a:stretch>
              <a:fillRect l="0" t="0" r="0" b="0"/>
            </a:stretch>
          </a:blipFill>
        </p:spPr>
      </p:sp>
      <p:sp>
        <p:nvSpPr>
          <p:cNvPr name="Freeform 50" id="50"/>
          <p:cNvSpPr/>
          <p:nvPr/>
        </p:nvSpPr>
        <p:spPr>
          <a:xfrm flipH="false" flipV="false" rot="0">
            <a:off x="8743786" y="7210425"/>
            <a:ext cx="517801" cy="675213"/>
          </a:xfrm>
          <a:custGeom>
            <a:avLst/>
            <a:gdLst/>
            <a:ahLst/>
            <a:cxnLst/>
            <a:rect r="r" b="b" t="t" l="l"/>
            <a:pathLst>
              <a:path h="675213" w="517801">
                <a:moveTo>
                  <a:pt x="0" y="0"/>
                </a:moveTo>
                <a:lnTo>
                  <a:pt x="517801" y="0"/>
                </a:lnTo>
                <a:lnTo>
                  <a:pt x="517801" y="675213"/>
                </a:lnTo>
                <a:lnTo>
                  <a:pt x="0" y="675213"/>
                </a:lnTo>
                <a:lnTo>
                  <a:pt x="0" y="0"/>
                </a:lnTo>
                <a:close/>
              </a:path>
            </a:pathLst>
          </a:custGeom>
          <a:blipFill>
            <a:blip r:embed="rId6"/>
            <a:stretch>
              <a:fillRect l="0" t="0" r="0" b="0"/>
            </a:stretch>
          </a:blipFill>
        </p:spPr>
      </p:sp>
      <p:sp>
        <p:nvSpPr>
          <p:cNvPr name="Freeform 51" id="51"/>
          <p:cNvSpPr/>
          <p:nvPr/>
        </p:nvSpPr>
        <p:spPr>
          <a:xfrm flipH="false" flipV="false" rot="0">
            <a:off x="12563990" y="7210425"/>
            <a:ext cx="517801" cy="675213"/>
          </a:xfrm>
          <a:custGeom>
            <a:avLst/>
            <a:gdLst/>
            <a:ahLst/>
            <a:cxnLst/>
            <a:rect r="r" b="b" t="t" l="l"/>
            <a:pathLst>
              <a:path h="675213" w="517801">
                <a:moveTo>
                  <a:pt x="0" y="0"/>
                </a:moveTo>
                <a:lnTo>
                  <a:pt x="517801" y="0"/>
                </a:lnTo>
                <a:lnTo>
                  <a:pt x="517801" y="675213"/>
                </a:lnTo>
                <a:lnTo>
                  <a:pt x="0" y="675213"/>
                </a:lnTo>
                <a:lnTo>
                  <a:pt x="0" y="0"/>
                </a:lnTo>
                <a:close/>
              </a:path>
            </a:pathLst>
          </a:custGeom>
          <a:blipFill>
            <a:blip r:embed="rId6"/>
            <a:stretch>
              <a:fillRect l="0" t="0" r="0" b="0"/>
            </a:stretch>
          </a:blipFill>
        </p:spPr>
      </p:sp>
      <p:sp>
        <p:nvSpPr>
          <p:cNvPr name="Freeform 52" id="52"/>
          <p:cNvSpPr/>
          <p:nvPr/>
        </p:nvSpPr>
        <p:spPr>
          <a:xfrm flipH="false" flipV="false" rot="0">
            <a:off x="14418732" y="7210425"/>
            <a:ext cx="517801" cy="675213"/>
          </a:xfrm>
          <a:custGeom>
            <a:avLst/>
            <a:gdLst/>
            <a:ahLst/>
            <a:cxnLst/>
            <a:rect r="r" b="b" t="t" l="l"/>
            <a:pathLst>
              <a:path h="675213" w="517801">
                <a:moveTo>
                  <a:pt x="0" y="0"/>
                </a:moveTo>
                <a:lnTo>
                  <a:pt x="517801" y="0"/>
                </a:lnTo>
                <a:lnTo>
                  <a:pt x="517801" y="675213"/>
                </a:lnTo>
                <a:lnTo>
                  <a:pt x="0" y="675213"/>
                </a:lnTo>
                <a:lnTo>
                  <a:pt x="0" y="0"/>
                </a:lnTo>
                <a:close/>
              </a:path>
            </a:pathLst>
          </a:custGeom>
          <a:blipFill>
            <a:blip r:embed="rId6"/>
            <a:stretch>
              <a:fillRect l="0" t="0" r="0" b="0"/>
            </a:stretch>
          </a:blipFill>
        </p:spPr>
      </p:sp>
      <p:sp>
        <p:nvSpPr>
          <p:cNvPr name="Freeform 53" id="53"/>
          <p:cNvSpPr/>
          <p:nvPr/>
        </p:nvSpPr>
        <p:spPr>
          <a:xfrm flipH="false" flipV="false" rot="0">
            <a:off x="6775183" y="8316925"/>
            <a:ext cx="517801" cy="675213"/>
          </a:xfrm>
          <a:custGeom>
            <a:avLst/>
            <a:gdLst/>
            <a:ahLst/>
            <a:cxnLst/>
            <a:rect r="r" b="b" t="t" l="l"/>
            <a:pathLst>
              <a:path h="675213" w="517801">
                <a:moveTo>
                  <a:pt x="0" y="0"/>
                </a:moveTo>
                <a:lnTo>
                  <a:pt x="517802" y="0"/>
                </a:lnTo>
                <a:lnTo>
                  <a:pt x="517802" y="675213"/>
                </a:lnTo>
                <a:lnTo>
                  <a:pt x="0" y="675213"/>
                </a:lnTo>
                <a:lnTo>
                  <a:pt x="0" y="0"/>
                </a:lnTo>
                <a:close/>
              </a:path>
            </a:pathLst>
          </a:custGeom>
          <a:blipFill>
            <a:blip r:embed="rId2"/>
            <a:stretch>
              <a:fillRect l="0" t="0" r="0" b="0"/>
            </a:stretch>
          </a:blipFill>
        </p:spPr>
      </p:sp>
      <p:sp>
        <p:nvSpPr>
          <p:cNvPr name="Freeform 54" id="54"/>
          <p:cNvSpPr/>
          <p:nvPr/>
        </p:nvSpPr>
        <p:spPr>
          <a:xfrm flipH="false" flipV="false" rot="0">
            <a:off x="2796340" y="8288888"/>
            <a:ext cx="517801" cy="675213"/>
          </a:xfrm>
          <a:custGeom>
            <a:avLst/>
            <a:gdLst/>
            <a:ahLst/>
            <a:cxnLst/>
            <a:rect r="r" b="b" t="t" l="l"/>
            <a:pathLst>
              <a:path h="675213" w="517801">
                <a:moveTo>
                  <a:pt x="0" y="0"/>
                </a:moveTo>
                <a:lnTo>
                  <a:pt x="517801" y="0"/>
                </a:lnTo>
                <a:lnTo>
                  <a:pt x="517801" y="675213"/>
                </a:lnTo>
                <a:lnTo>
                  <a:pt x="0" y="675213"/>
                </a:lnTo>
                <a:lnTo>
                  <a:pt x="0" y="0"/>
                </a:lnTo>
                <a:close/>
              </a:path>
            </a:pathLst>
          </a:custGeom>
          <a:blipFill>
            <a:blip r:embed="rId2"/>
            <a:stretch>
              <a:fillRect l="0" t="0" r="0" b="0"/>
            </a:stretch>
          </a:blipFill>
        </p:spPr>
      </p:sp>
      <p:sp>
        <p:nvSpPr>
          <p:cNvPr name="Freeform 55" id="55"/>
          <p:cNvSpPr/>
          <p:nvPr/>
        </p:nvSpPr>
        <p:spPr>
          <a:xfrm flipH="false" flipV="false" rot="0">
            <a:off x="10680122" y="9441064"/>
            <a:ext cx="517801" cy="675213"/>
          </a:xfrm>
          <a:custGeom>
            <a:avLst/>
            <a:gdLst/>
            <a:ahLst/>
            <a:cxnLst/>
            <a:rect r="r" b="b" t="t" l="l"/>
            <a:pathLst>
              <a:path h="675213" w="517801">
                <a:moveTo>
                  <a:pt x="0" y="0"/>
                </a:moveTo>
                <a:lnTo>
                  <a:pt x="517802" y="0"/>
                </a:lnTo>
                <a:lnTo>
                  <a:pt x="517802" y="675213"/>
                </a:lnTo>
                <a:lnTo>
                  <a:pt x="0" y="675213"/>
                </a:lnTo>
                <a:lnTo>
                  <a:pt x="0" y="0"/>
                </a:lnTo>
                <a:close/>
              </a:path>
            </a:pathLst>
          </a:custGeom>
          <a:blipFill>
            <a:blip r:embed="rId7"/>
            <a:stretch>
              <a:fillRect l="0" t="0" r="0" b="0"/>
            </a:stretch>
          </a:blipFill>
        </p:spPr>
      </p:sp>
      <p:sp>
        <p:nvSpPr>
          <p:cNvPr name="Freeform 56" id="56"/>
          <p:cNvSpPr/>
          <p:nvPr/>
        </p:nvSpPr>
        <p:spPr>
          <a:xfrm flipH="false" flipV="false" rot="0">
            <a:off x="16273474" y="9444080"/>
            <a:ext cx="517801" cy="675213"/>
          </a:xfrm>
          <a:custGeom>
            <a:avLst/>
            <a:gdLst/>
            <a:ahLst/>
            <a:cxnLst/>
            <a:rect r="r" b="b" t="t" l="l"/>
            <a:pathLst>
              <a:path h="675213" w="517801">
                <a:moveTo>
                  <a:pt x="0" y="0"/>
                </a:moveTo>
                <a:lnTo>
                  <a:pt x="517801" y="0"/>
                </a:lnTo>
                <a:lnTo>
                  <a:pt x="517801" y="675213"/>
                </a:lnTo>
                <a:lnTo>
                  <a:pt x="0" y="675213"/>
                </a:lnTo>
                <a:lnTo>
                  <a:pt x="0" y="0"/>
                </a:lnTo>
                <a:close/>
              </a:path>
            </a:pathLst>
          </a:custGeom>
          <a:blipFill>
            <a:blip r:embed="rId7"/>
            <a:stretch>
              <a:fillRect l="0" t="0" r="0" b="0"/>
            </a:stretch>
          </a:blipFill>
        </p:spPr>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a:hlinkClick r:id="rId4" tooltip="https://www.instagram.com/egroupinc/"/>
          </p:cNvPr>
          <p:cNvSpPr/>
          <p:nvPr/>
        </p:nvSpPr>
        <p:spPr>
          <a:xfrm flipH="false" flipV="false" rot="0">
            <a:off x="1324667" y="4118830"/>
            <a:ext cx="599117" cy="599117"/>
          </a:xfrm>
          <a:custGeom>
            <a:avLst/>
            <a:gdLst/>
            <a:ahLst/>
            <a:cxnLst/>
            <a:rect r="r" b="b" t="t" l="l"/>
            <a:pathLst>
              <a:path h="599117" w="599117">
                <a:moveTo>
                  <a:pt x="0" y="0"/>
                </a:moveTo>
                <a:lnTo>
                  <a:pt x="599117" y="0"/>
                </a:lnTo>
                <a:lnTo>
                  <a:pt x="599117" y="599117"/>
                </a:lnTo>
                <a:lnTo>
                  <a:pt x="0" y="59911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2352456" y="2602058"/>
            <a:ext cx="7273616" cy="515517"/>
          </a:xfrm>
          <a:prstGeom prst="rect">
            <a:avLst/>
          </a:prstGeom>
        </p:spPr>
        <p:txBody>
          <a:bodyPr anchor="t" rtlCol="false" tIns="0" lIns="0" bIns="0" rIns="0">
            <a:spAutoFit/>
          </a:bodyPr>
          <a:lstStyle/>
          <a:p>
            <a:pPr algn="just">
              <a:lnSpc>
                <a:spcPts val="4168"/>
              </a:lnSpc>
            </a:pPr>
            <a:r>
              <a:rPr lang="en-US" b="true" sz="3231">
                <a:solidFill>
                  <a:srgbClr val="000000"/>
                </a:solidFill>
                <a:latin typeface="Century Gothic Paneuropean Bold"/>
                <a:ea typeface="Century Gothic Paneuropean Bold"/>
                <a:cs typeface="Century Gothic Paneuropean Bold"/>
                <a:sym typeface="Century Gothic Paneuropean Bold"/>
                <a:hlinkClick r:id="rId5" tooltip="https://www.linkedin.com/company/egroup-inc/"/>
              </a:rPr>
              <a:t>LinkedIn</a:t>
            </a:r>
          </a:p>
        </p:txBody>
      </p:sp>
      <p:sp>
        <p:nvSpPr>
          <p:cNvPr name="TextBox 4" id="4"/>
          <p:cNvSpPr txBox="true"/>
          <p:nvPr/>
        </p:nvSpPr>
        <p:spPr>
          <a:xfrm rot="0">
            <a:off x="8023259" y="8151362"/>
            <a:ext cx="8047985" cy="1656715"/>
          </a:xfrm>
          <a:prstGeom prst="rect">
            <a:avLst/>
          </a:prstGeom>
        </p:spPr>
        <p:txBody>
          <a:bodyPr anchor="t" rtlCol="false" tIns="0" lIns="0" bIns="0" rIns="0">
            <a:spAutoFit/>
          </a:bodyPr>
          <a:lstStyle/>
          <a:p>
            <a:pPr algn="l">
              <a:lnSpc>
                <a:spcPts val="2659"/>
              </a:lnSpc>
            </a:pPr>
            <a:r>
              <a:rPr lang="en-US" sz="1899" b="true">
                <a:solidFill>
                  <a:srgbClr val="000000"/>
                </a:solidFill>
                <a:latin typeface="Century Gothic Paneuropean Bold"/>
                <a:ea typeface="Century Gothic Paneuropean Bold"/>
                <a:cs typeface="Century Gothic Paneuropean Bold"/>
                <a:sym typeface="Century Gothic Paneuropean Bold"/>
              </a:rPr>
              <a:t>We have a YouTube channel, but we use it strictly to house Unlisted videos that are LIVE and gated on our website. By gating our content we’re able to better protect our intellectual property from our competitors, as well as see who exactly from our prospect and client contacts are viewing. </a:t>
            </a:r>
          </a:p>
        </p:txBody>
      </p:sp>
      <p:sp>
        <p:nvSpPr>
          <p:cNvPr name="AutoShape 5" id="5"/>
          <p:cNvSpPr/>
          <p:nvPr/>
        </p:nvSpPr>
        <p:spPr>
          <a:xfrm>
            <a:off x="4802949" y="2874104"/>
            <a:ext cx="2372630" cy="0"/>
          </a:xfrm>
          <a:prstGeom prst="line">
            <a:avLst/>
          </a:prstGeom>
          <a:ln cap="flat" w="38100">
            <a:solidFill>
              <a:srgbClr val="000000"/>
            </a:solidFill>
            <a:prstDash val="solid"/>
            <a:headEnd type="none" len="sm" w="sm"/>
            <a:tailEnd type="none" len="sm" w="sm"/>
          </a:ln>
        </p:spPr>
      </p:sp>
      <p:sp>
        <p:nvSpPr>
          <p:cNvPr name="AutoShape 6" id="6"/>
          <p:cNvSpPr/>
          <p:nvPr/>
        </p:nvSpPr>
        <p:spPr>
          <a:xfrm>
            <a:off x="4802949" y="8846111"/>
            <a:ext cx="2372630" cy="0"/>
          </a:xfrm>
          <a:prstGeom prst="line">
            <a:avLst/>
          </a:prstGeom>
          <a:ln cap="flat" w="38100">
            <a:solidFill>
              <a:srgbClr val="000000"/>
            </a:solidFill>
            <a:prstDash val="solid"/>
            <a:headEnd type="none" len="sm" w="sm"/>
            <a:tailEnd type="none" len="sm" w="sm"/>
          </a:ln>
        </p:spPr>
      </p:sp>
      <p:sp>
        <p:nvSpPr>
          <p:cNvPr name="Freeform 7" id="7"/>
          <p:cNvSpPr/>
          <p:nvPr/>
        </p:nvSpPr>
        <p:spPr>
          <a:xfrm flipH="false" flipV="false" rot="0">
            <a:off x="8171879" y="3086100"/>
            <a:ext cx="1944243" cy="4114800"/>
          </a:xfrm>
          <a:custGeom>
            <a:avLst/>
            <a:gdLst/>
            <a:ahLst/>
            <a:cxnLst/>
            <a:rect r="r" b="b" t="t" l="l"/>
            <a:pathLst>
              <a:path h="4114800" w="1944243">
                <a:moveTo>
                  <a:pt x="0" y="0"/>
                </a:moveTo>
                <a:lnTo>
                  <a:pt x="1944243" y="0"/>
                </a:lnTo>
                <a:lnTo>
                  <a:pt x="194424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a:hlinkClick r:id="rId10" tooltip="https://www.facebook.com/eGroupInc/"/>
          </p:cNvPr>
          <p:cNvSpPr/>
          <p:nvPr/>
        </p:nvSpPr>
        <p:spPr>
          <a:xfrm flipH="false" flipV="false" rot="0">
            <a:off x="1406249" y="5572762"/>
            <a:ext cx="341180" cy="722074"/>
          </a:xfrm>
          <a:custGeom>
            <a:avLst/>
            <a:gdLst/>
            <a:ahLst/>
            <a:cxnLst/>
            <a:rect r="r" b="b" t="t" l="l"/>
            <a:pathLst>
              <a:path h="722074" w="341180">
                <a:moveTo>
                  <a:pt x="0" y="0"/>
                </a:moveTo>
                <a:lnTo>
                  <a:pt x="341180" y="0"/>
                </a:lnTo>
                <a:lnTo>
                  <a:pt x="341180" y="722074"/>
                </a:lnTo>
                <a:lnTo>
                  <a:pt x="0" y="72207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a:hlinkClick r:id="rId13" tooltip="https://www.linkedin.com/company/egroup-inc/"/>
          </p:cNvPr>
          <p:cNvSpPr/>
          <p:nvPr/>
        </p:nvSpPr>
        <p:spPr>
          <a:xfrm flipH="false" flipV="false" rot="0">
            <a:off x="1324667" y="2438497"/>
            <a:ext cx="845524" cy="721001"/>
          </a:xfrm>
          <a:custGeom>
            <a:avLst/>
            <a:gdLst/>
            <a:ahLst/>
            <a:cxnLst/>
            <a:rect r="r" b="b" t="t" l="l"/>
            <a:pathLst>
              <a:path h="721001" w="845524">
                <a:moveTo>
                  <a:pt x="0" y="0"/>
                </a:moveTo>
                <a:lnTo>
                  <a:pt x="845523" y="0"/>
                </a:lnTo>
                <a:lnTo>
                  <a:pt x="845523" y="721002"/>
                </a:lnTo>
                <a:lnTo>
                  <a:pt x="0" y="72100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0" id="10">
            <a:hlinkClick r:id="rId16" tooltip="https://x.com/eGroup_Inc"/>
          </p:cNvPr>
          <p:cNvSpPr/>
          <p:nvPr/>
        </p:nvSpPr>
        <p:spPr>
          <a:xfrm flipH="false" flipV="false" rot="0">
            <a:off x="1324667" y="7056836"/>
            <a:ext cx="664343" cy="677901"/>
          </a:xfrm>
          <a:custGeom>
            <a:avLst/>
            <a:gdLst/>
            <a:ahLst/>
            <a:cxnLst/>
            <a:rect r="r" b="b" t="t" l="l"/>
            <a:pathLst>
              <a:path h="677901" w="664343">
                <a:moveTo>
                  <a:pt x="0" y="0"/>
                </a:moveTo>
                <a:lnTo>
                  <a:pt x="664343" y="0"/>
                </a:lnTo>
                <a:lnTo>
                  <a:pt x="664343" y="677901"/>
                </a:lnTo>
                <a:lnTo>
                  <a:pt x="0" y="677901"/>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1" id="11">
            <a:hlinkClick r:id="rId19" tooltip="https://www.youtube.com/@egroupus"/>
          </p:cNvPr>
          <p:cNvSpPr/>
          <p:nvPr/>
        </p:nvSpPr>
        <p:spPr>
          <a:xfrm flipH="false" flipV="false" rot="0">
            <a:off x="1209682" y="8496737"/>
            <a:ext cx="2285549" cy="506976"/>
          </a:xfrm>
          <a:custGeom>
            <a:avLst/>
            <a:gdLst/>
            <a:ahLst/>
            <a:cxnLst/>
            <a:rect r="r" b="b" t="t" l="l"/>
            <a:pathLst>
              <a:path h="506976" w="2285549">
                <a:moveTo>
                  <a:pt x="0" y="0"/>
                </a:moveTo>
                <a:lnTo>
                  <a:pt x="2285548" y="0"/>
                </a:lnTo>
                <a:lnTo>
                  <a:pt x="2285548" y="506976"/>
                </a:lnTo>
                <a:lnTo>
                  <a:pt x="0" y="506976"/>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TextBox 12" id="12"/>
          <p:cNvSpPr txBox="true"/>
          <p:nvPr/>
        </p:nvSpPr>
        <p:spPr>
          <a:xfrm rot="0">
            <a:off x="1394919" y="990600"/>
            <a:ext cx="10227369" cy="879539"/>
          </a:xfrm>
          <a:prstGeom prst="rect">
            <a:avLst/>
          </a:prstGeom>
        </p:spPr>
        <p:txBody>
          <a:bodyPr anchor="t" rtlCol="false" tIns="0" lIns="0" bIns="0" rIns="0">
            <a:spAutoFit/>
          </a:bodyPr>
          <a:lstStyle/>
          <a:p>
            <a:pPr algn="l">
              <a:lnSpc>
                <a:spcPts val="7159"/>
              </a:lnSpc>
            </a:pPr>
            <a:r>
              <a:rPr lang="en-US" sz="5550" b="true">
                <a:solidFill>
                  <a:srgbClr val="090909"/>
                </a:solidFill>
                <a:latin typeface="Century Gothic Paneuropean Bold"/>
                <a:ea typeface="Century Gothic Paneuropean Bold"/>
                <a:cs typeface="Century Gothic Paneuropean Bold"/>
                <a:sym typeface="Century Gothic Paneuropean Bold"/>
              </a:rPr>
              <a:t>Social Media Channels</a:t>
            </a:r>
          </a:p>
        </p:txBody>
      </p:sp>
      <p:sp>
        <p:nvSpPr>
          <p:cNvPr name="TextBox 13" id="13"/>
          <p:cNvSpPr txBox="true"/>
          <p:nvPr/>
        </p:nvSpPr>
        <p:spPr>
          <a:xfrm rot="0">
            <a:off x="2352456" y="4160507"/>
            <a:ext cx="7273616" cy="515517"/>
          </a:xfrm>
          <a:prstGeom prst="rect">
            <a:avLst/>
          </a:prstGeom>
        </p:spPr>
        <p:txBody>
          <a:bodyPr anchor="t" rtlCol="false" tIns="0" lIns="0" bIns="0" rIns="0">
            <a:spAutoFit/>
          </a:bodyPr>
          <a:lstStyle/>
          <a:p>
            <a:pPr algn="just">
              <a:lnSpc>
                <a:spcPts val="4168"/>
              </a:lnSpc>
            </a:pPr>
            <a:r>
              <a:rPr lang="en-US" b="true" sz="3231">
                <a:solidFill>
                  <a:srgbClr val="000000"/>
                </a:solidFill>
                <a:latin typeface="Century Gothic Paneuropean Bold"/>
                <a:ea typeface="Century Gothic Paneuropean Bold"/>
                <a:cs typeface="Century Gothic Paneuropean Bold"/>
                <a:sym typeface="Century Gothic Paneuropean Bold"/>
                <a:hlinkClick r:id="rId20" tooltip="https://www.instagram.com/egroupinc/"/>
              </a:rPr>
              <a:t>Instagram</a:t>
            </a:r>
          </a:p>
        </p:txBody>
      </p:sp>
      <p:sp>
        <p:nvSpPr>
          <p:cNvPr name="TextBox 14" id="14"/>
          <p:cNvSpPr txBox="true"/>
          <p:nvPr/>
        </p:nvSpPr>
        <p:spPr>
          <a:xfrm rot="0">
            <a:off x="8023259" y="2320263"/>
            <a:ext cx="8047985" cy="1990090"/>
          </a:xfrm>
          <a:prstGeom prst="rect">
            <a:avLst/>
          </a:prstGeom>
        </p:spPr>
        <p:txBody>
          <a:bodyPr anchor="t" rtlCol="false" tIns="0" lIns="0" bIns="0" rIns="0">
            <a:spAutoFit/>
          </a:bodyPr>
          <a:lstStyle/>
          <a:p>
            <a:pPr algn="l">
              <a:lnSpc>
                <a:spcPts val="2659"/>
              </a:lnSpc>
            </a:pPr>
            <a:r>
              <a:rPr lang="en-US" sz="1899" b="true">
                <a:solidFill>
                  <a:srgbClr val="000000"/>
                </a:solidFill>
                <a:latin typeface="Century Gothic Paneuropean Bold"/>
                <a:ea typeface="Century Gothic Paneuropean Bold"/>
                <a:cs typeface="Century Gothic Paneuropean Bold"/>
                <a:sym typeface="Century Gothic Paneuropean Bold"/>
              </a:rPr>
              <a:t>If you would like for Team Marketing to auto-post company page content to your LinkedIn </a:t>
            </a:r>
            <a:r>
              <a:rPr lang="en-US" b="true" sz="1899" u="sng">
                <a:solidFill>
                  <a:srgbClr val="02637F"/>
                </a:solidFill>
                <a:latin typeface="Century Gothic Paneuropean Bold"/>
                <a:ea typeface="Century Gothic Paneuropean Bold"/>
                <a:cs typeface="Century Gothic Paneuropean Bold"/>
                <a:sym typeface="Century Gothic Paneuropean Bold"/>
                <a:hlinkClick r:id="rId21" tooltip="https://scribehow.com/viewer/Reconnect_Social_Media_in_HubSpot_Dashboard__ocORuTQZTwSaNDYF09ltOQ?referrer=sidekick"/>
              </a:rPr>
              <a:t>CLICK HERE</a:t>
            </a:r>
            <a:r>
              <a:rPr lang="en-US" sz="1899" b="true">
                <a:solidFill>
                  <a:srgbClr val="000000"/>
                </a:solidFill>
                <a:latin typeface="Century Gothic Paneuropean Bold"/>
                <a:ea typeface="Century Gothic Paneuropean Bold"/>
                <a:cs typeface="Century Gothic Paneuropean Bold"/>
                <a:sym typeface="Century Gothic Paneuropean Bold"/>
              </a:rPr>
              <a:t> for instructions. Keeping a frequent stream of eGroup-branded content flowing amplifies our brand message, keeps your profile active with relevant updates, and ensures you’re aligned with the latest news and campaigns without needing to manage it manually. </a:t>
            </a:r>
          </a:p>
        </p:txBody>
      </p:sp>
      <p:sp>
        <p:nvSpPr>
          <p:cNvPr name="TextBox 15" id="15"/>
          <p:cNvSpPr txBox="true"/>
          <p:nvPr/>
        </p:nvSpPr>
        <p:spPr>
          <a:xfrm rot="0">
            <a:off x="2352456" y="5661753"/>
            <a:ext cx="7273616" cy="515517"/>
          </a:xfrm>
          <a:prstGeom prst="rect">
            <a:avLst/>
          </a:prstGeom>
        </p:spPr>
        <p:txBody>
          <a:bodyPr anchor="t" rtlCol="false" tIns="0" lIns="0" bIns="0" rIns="0">
            <a:spAutoFit/>
          </a:bodyPr>
          <a:lstStyle/>
          <a:p>
            <a:pPr algn="just">
              <a:lnSpc>
                <a:spcPts val="4168"/>
              </a:lnSpc>
            </a:pPr>
            <a:r>
              <a:rPr lang="en-US" b="true" sz="3231">
                <a:solidFill>
                  <a:srgbClr val="000000"/>
                </a:solidFill>
                <a:latin typeface="Century Gothic Paneuropean Bold"/>
                <a:ea typeface="Century Gothic Paneuropean Bold"/>
                <a:cs typeface="Century Gothic Paneuropean Bold"/>
                <a:sym typeface="Century Gothic Paneuropean Bold"/>
                <a:hlinkClick r:id="rId22" tooltip="https://www.facebook.com/eGroupInc/"/>
              </a:rPr>
              <a:t>Facebook</a:t>
            </a:r>
          </a:p>
        </p:txBody>
      </p:sp>
    </p:spTree>
  </p:cSld>
  <p:clrMapOvr>
    <a:masterClrMapping/>
  </p:clrMapOvr>
</p:sld>
</file>

<file path=ppt/slides/slide29.xml><?xml version="1.0" encoding="utf-8"?>
<p:sld xmlns:p="http://schemas.openxmlformats.org/presentationml/2006/main" xmlns:a="http://schemas.openxmlformats.org/drawingml/2006/main">
  <p:cSld>
    <p:bg>
      <p:bgPr>
        <a:solidFill>
          <a:srgbClr val="02637F"/>
        </a:solidFill>
      </p:bgPr>
    </p:bg>
    <p:spTree>
      <p:nvGrpSpPr>
        <p:cNvPr id="1" name=""/>
        <p:cNvGrpSpPr/>
        <p:nvPr/>
      </p:nvGrpSpPr>
      <p:grpSpPr>
        <a:xfrm>
          <a:off x="0" y="0"/>
          <a:ext cx="0" cy="0"/>
          <a:chOff x="0" y="0"/>
          <a:chExt cx="0" cy="0"/>
        </a:xfrm>
      </p:grpSpPr>
      <p:sp>
        <p:nvSpPr>
          <p:cNvPr name="TextBox 2" id="2"/>
          <p:cNvSpPr txBox="true"/>
          <p:nvPr/>
        </p:nvSpPr>
        <p:spPr>
          <a:xfrm rot="0">
            <a:off x="1394919" y="990600"/>
            <a:ext cx="10043013" cy="879539"/>
          </a:xfrm>
          <a:prstGeom prst="rect">
            <a:avLst/>
          </a:prstGeom>
        </p:spPr>
        <p:txBody>
          <a:bodyPr anchor="t" rtlCol="false" tIns="0" lIns="0" bIns="0" rIns="0">
            <a:spAutoFit/>
          </a:bodyPr>
          <a:lstStyle/>
          <a:p>
            <a:pPr algn="l">
              <a:lnSpc>
                <a:spcPts val="7159"/>
              </a:lnSpc>
            </a:pPr>
            <a:r>
              <a:rPr lang="en-US" sz="5550" b="true">
                <a:solidFill>
                  <a:srgbClr val="090909"/>
                </a:solidFill>
                <a:latin typeface="Century Gothic Paneuropean Bold"/>
                <a:ea typeface="Century Gothic Paneuropean Bold"/>
                <a:cs typeface="Century Gothic Paneuropean Bold"/>
                <a:sym typeface="Century Gothic Paneuropean Bold"/>
              </a:rPr>
              <a:t>Social Media Hashtags</a:t>
            </a:r>
          </a:p>
        </p:txBody>
      </p:sp>
      <p:sp>
        <p:nvSpPr>
          <p:cNvPr name="TextBox 3" id="3"/>
          <p:cNvSpPr txBox="true"/>
          <p:nvPr/>
        </p:nvSpPr>
        <p:spPr>
          <a:xfrm rot="0">
            <a:off x="1394919" y="5823678"/>
            <a:ext cx="7273616" cy="515517"/>
          </a:xfrm>
          <a:prstGeom prst="rect">
            <a:avLst/>
          </a:prstGeom>
        </p:spPr>
        <p:txBody>
          <a:bodyPr anchor="t" rtlCol="false" tIns="0" lIns="0" bIns="0" rIns="0">
            <a:spAutoFit/>
          </a:bodyPr>
          <a:lstStyle/>
          <a:p>
            <a:pPr algn="just">
              <a:lnSpc>
                <a:spcPts val="4168"/>
              </a:lnSpc>
            </a:pPr>
            <a:r>
              <a:rPr lang="en-US" b="true" sz="3231">
                <a:solidFill>
                  <a:srgbClr val="FFFFFF"/>
                </a:solidFill>
                <a:latin typeface="Century Gothic Paneuropean Bold"/>
                <a:ea typeface="Century Gothic Paneuropean Bold"/>
                <a:cs typeface="Century Gothic Paneuropean Bold"/>
                <a:sym typeface="Century Gothic Paneuropean Bold"/>
              </a:rPr>
              <a:t>#SpeedAndCertainty</a:t>
            </a:r>
          </a:p>
        </p:txBody>
      </p:sp>
      <p:sp>
        <p:nvSpPr>
          <p:cNvPr name="TextBox 4" id="4"/>
          <p:cNvSpPr txBox="true"/>
          <p:nvPr/>
        </p:nvSpPr>
        <p:spPr>
          <a:xfrm rot="0">
            <a:off x="1394919" y="2421083"/>
            <a:ext cx="7273616" cy="515517"/>
          </a:xfrm>
          <a:prstGeom prst="rect">
            <a:avLst/>
          </a:prstGeom>
        </p:spPr>
        <p:txBody>
          <a:bodyPr anchor="t" rtlCol="false" tIns="0" lIns="0" bIns="0" rIns="0">
            <a:spAutoFit/>
          </a:bodyPr>
          <a:lstStyle/>
          <a:p>
            <a:pPr algn="just">
              <a:lnSpc>
                <a:spcPts val="4168"/>
              </a:lnSpc>
            </a:pPr>
            <a:r>
              <a:rPr lang="en-US" b="true" sz="3231">
                <a:solidFill>
                  <a:srgbClr val="FFFFFF"/>
                </a:solidFill>
                <a:latin typeface="Century Gothic Paneuropean Bold"/>
                <a:ea typeface="Century Gothic Paneuropean Bold"/>
                <a:cs typeface="Century Gothic Paneuropean Bold"/>
                <a:sym typeface="Century Gothic Paneuropean Bold"/>
              </a:rPr>
              <a:t>#TogetherWeMakeIThappen</a:t>
            </a:r>
          </a:p>
        </p:txBody>
      </p:sp>
      <p:sp>
        <p:nvSpPr>
          <p:cNvPr name="TextBox 5" id="5"/>
          <p:cNvSpPr txBox="true"/>
          <p:nvPr/>
        </p:nvSpPr>
        <p:spPr>
          <a:xfrm rot="0">
            <a:off x="8466563" y="2411558"/>
            <a:ext cx="8792737" cy="2507245"/>
          </a:xfrm>
          <a:prstGeom prst="rect">
            <a:avLst/>
          </a:prstGeom>
        </p:spPr>
        <p:txBody>
          <a:bodyPr anchor="t" rtlCol="false" tIns="0" lIns="0" bIns="0" rIns="0">
            <a:spAutoFit/>
          </a:bodyPr>
          <a:lstStyle/>
          <a:p>
            <a:pPr algn="l">
              <a:lnSpc>
                <a:spcPts val="2519"/>
              </a:lnSpc>
            </a:pPr>
            <a:r>
              <a:rPr lang="en-US" sz="1799" b="true">
                <a:solidFill>
                  <a:srgbClr val="FFFFFF"/>
                </a:solidFill>
                <a:latin typeface="Century Gothic Paneuropean Bold"/>
                <a:ea typeface="Century Gothic Paneuropean Bold"/>
                <a:cs typeface="Century Gothic Paneuropean Bold"/>
                <a:sym typeface="Century Gothic Paneuropean Bold"/>
              </a:rPr>
              <a:t>This is more than a hashtag, it’s a mindset. </a:t>
            </a:r>
          </a:p>
          <a:p>
            <a:pPr algn="l">
              <a:lnSpc>
                <a:spcPts val="2519"/>
              </a:lnSpc>
            </a:pPr>
            <a:r>
              <a:rPr lang="en-US" sz="1799" b="true">
                <a:solidFill>
                  <a:srgbClr val="FFFFFF"/>
                </a:solidFill>
                <a:latin typeface="Century Gothic Paneuropean Bold"/>
                <a:ea typeface="Century Gothic Paneuropean Bold"/>
                <a:cs typeface="Century Gothic Paneuropean Bold"/>
                <a:sym typeface="Century Gothic Paneuropean Bold"/>
              </a:rPr>
              <a:t>At eGroup, we believe that the best outcomes happen when we come together as one team, with our solution partners, and alongside our clients. This hashtag reflects our collective effort to not only “make it happen,” but to make IT happen a play on words referencing delivering innovative technology solutions through collaboration, commitment, and community. By consistently using #TogetherWeMakeIThappen across our social posts, we reinforce our culture of teamwork because when we work together, anything is possible.</a:t>
            </a:r>
          </a:p>
        </p:txBody>
      </p:sp>
      <p:sp>
        <p:nvSpPr>
          <p:cNvPr name="TextBox 6" id="6"/>
          <p:cNvSpPr txBox="true"/>
          <p:nvPr/>
        </p:nvSpPr>
        <p:spPr>
          <a:xfrm rot="0">
            <a:off x="1394919" y="7978366"/>
            <a:ext cx="7273616" cy="515517"/>
          </a:xfrm>
          <a:prstGeom prst="rect">
            <a:avLst/>
          </a:prstGeom>
        </p:spPr>
        <p:txBody>
          <a:bodyPr anchor="t" rtlCol="false" tIns="0" lIns="0" bIns="0" rIns="0">
            <a:spAutoFit/>
          </a:bodyPr>
          <a:lstStyle/>
          <a:p>
            <a:pPr algn="just">
              <a:lnSpc>
                <a:spcPts val="4168"/>
              </a:lnSpc>
            </a:pPr>
            <a:r>
              <a:rPr lang="en-US" b="true" sz="3231">
                <a:solidFill>
                  <a:srgbClr val="FFFFFF"/>
                </a:solidFill>
                <a:latin typeface="Century Gothic Paneuropean Bold"/>
                <a:ea typeface="Century Gothic Paneuropean Bold"/>
                <a:cs typeface="Century Gothic Paneuropean Bold"/>
                <a:sym typeface="Century Gothic Paneuropean Bold"/>
              </a:rPr>
              <a:t>#ITIsUpToMe</a:t>
            </a:r>
          </a:p>
        </p:txBody>
      </p:sp>
      <p:sp>
        <p:nvSpPr>
          <p:cNvPr name="TextBox 7" id="7"/>
          <p:cNvSpPr txBox="true"/>
          <p:nvPr/>
        </p:nvSpPr>
        <p:spPr>
          <a:xfrm rot="0">
            <a:off x="8466563" y="5814153"/>
            <a:ext cx="8792737" cy="1564171"/>
          </a:xfrm>
          <a:prstGeom prst="rect">
            <a:avLst/>
          </a:prstGeom>
        </p:spPr>
        <p:txBody>
          <a:bodyPr anchor="t" rtlCol="false" tIns="0" lIns="0" bIns="0" rIns="0">
            <a:spAutoFit/>
          </a:bodyPr>
          <a:lstStyle/>
          <a:p>
            <a:pPr algn="l">
              <a:lnSpc>
                <a:spcPts val="2519"/>
              </a:lnSpc>
            </a:pPr>
            <a:r>
              <a:rPr lang="en-US" sz="1799" b="true">
                <a:solidFill>
                  <a:srgbClr val="FFFFFF"/>
                </a:solidFill>
                <a:latin typeface="Century Gothic Paneuropean Bold"/>
                <a:ea typeface="Century Gothic Paneuropean Bold"/>
                <a:cs typeface="Century Gothic Paneuropean Bold"/>
                <a:sym typeface="Century Gothic Paneuropean Bold"/>
              </a:rPr>
              <a:t>A classic value phrase inherited from eGroup referencing theA promise we make to our clients to deliver success promptly and reliably, working as quickly as possible to ensure that the work is done, but the work is also done properly. This is a great secondary hashtag to use alongside #TogetherWeMakeITHappen.</a:t>
            </a:r>
          </a:p>
        </p:txBody>
      </p:sp>
      <p:sp>
        <p:nvSpPr>
          <p:cNvPr name="TextBox 8" id="8"/>
          <p:cNvSpPr txBox="true"/>
          <p:nvPr/>
        </p:nvSpPr>
        <p:spPr>
          <a:xfrm rot="0">
            <a:off x="8466563" y="7968841"/>
            <a:ext cx="8792737" cy="1878529"/>
          </a:xfrm>
          <a:prstGeom prst="rect">
            <a:avLst/>
          </a:prstGeom>
        </p:spPr>
        <p:txBody>
          <a:bodyPr anchor="t" rtlCol="false" tIns="0" lIns="0" bIns="0" rIns="0">
            <a:spAutoFit/>
          </a:bodyPr>
          <a:lstStyle/>
          <a:p>
            <a:pPr algn="l">
              <a:lnSpc>
                <a:spcPts val="2519"/>
              </a:lnSpc>
            </a:pPr>
            <a:r>
              <a:rPr lang="en-US" sz="1799" b="true">
                <a:solidFill>
                  <a:srgbClr val="FFFFFF"/>
                </a:solidFill>
                <a:latin typeface="Century Gothic Paneuropean Bold"/>
                <a:ea typeface="Century Gothic Paneuropean Bold"/>
                <a:cs typeface="Century Gothic Paneuropean Bold"/>
                <a:sym typeface="Century Gothic Paneuropean Bold"/>
              </a:rPr>
              <a:t>#ITisUpToMe is a reminder that each of us plays a vital role in delivering exceptional IT services to our clients. This movement is about taking ownership, showing initiative, and recognizing that every individual contribution matters and your work makes a difference. Use #ITisUpToMe when sharing your achievements, milestones, or moments of impact—because together, we succeed when each of us steps up.</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8400914" y="2153438"/>
            <a:ext cx="8498315" cy="1926462"/>
          </a:xfrm>
          <a:prstGeom prst="rect">
            <a:avLst/>
          </a:prstGeom>
        </p:spPr>
        <p:txBody>
          <a:bodyPr anchor="t" rtlCol="false" tIns="0" lIns="0" bIns="0" rIns="0">
            <a:spAutoFit/>
          </a:bodyPr>
          <a:lstStyle/>
          <a:p>
            <a:pPr algn="l">
              <a:lnSpc>
                <a:spcPts val="7745"/>
              </a:lnSpc>
            </a:pPr>
            <a:r>
              <a:rPr lang="en-US" sz="5532" b="true">
                <a:solidFill>
                  <a:srgbClr val="373939"/>
                </a:solidFill>
                <a:latin typeface="Century Gothic Paneuropean Bold"/>
                <a:ea typeface="Century Gothic Paneuropean Bold"/>
                <a:cs typeface="Century Gothic Paneuropean Bold"/>
                <a:sym typeface="Century Gothic Paneuropean Bold"/>
              </a:rPr>
              <a:t>Who is eGroup Enabling Technologies?</a:t>
            </a:r>
          </a:p>
        </p:txBody>
      </p:sp>
      <p:sp>
        <p:nvSpPr>
          <p:cNvPr name="TextBox 3" id="3"/>
          <p:cNvSpPr txBox="true"/>
          <p:nvPr/>
        </p:nvSpPr>
        <p:spPr>
          <a:xfrm rot="0">
            <a:off x="8400914" y="4604474"/>
            <a:ext cx="8252338" cy="4552950"/>
          </a:xfrm>
          <a:prstGeom prst="rect">
            <a:avLst/>
          </a:prstGeom>
        </p:spPr>
        <p:txBody>
          <a:bodyPr anchor="t" rtlCol="false" tIns="0" lIns="0" bIns="0" rIns="0">
            <a:spAutoFit/>
          </a:bodyPr>
          <a:lstStyle/>
          <a:p>
            <a:pPr algn="l">
              <a:lnSpc>
                <a:spcPts val="3000"/>
              </a:lnSpc>
            </a:pPr>
            <a:r>
              <a:rPr lang="en-US" sz="2000">
                <a:solidFill>
                  <a:srgbClr val="373939"/>
                </a:solidFill>
                <a:latin typeface="Century Gothic Paneuropean"/>
                <a:ea typeface="Century Gothic Paneuropean"/>
                <a:cs typeface="Century Gothic Paneuropean"/>
                <a:sym typeface="Century Gothic Paneuropean"/>
              </a:rPr>
              <a:t>eGroup Enabling Technologies is a leading provider of IT solutions and an award-winning Managed Services Provider, specializing in empowering organizations to leverage technology for business success. With a team of experts and a client-centric approach, our team offers a wide range of services, including cloud, hybrid data center, security, data and AI, collaboration, and managed services. </a:t>
            </a:r>
          </a:p>
          <a:p>
            <a:pPr algn="l">
              <a:lnSpc>
                <a:spcPts val="3000"/>
              </a:lnSpc>
            </a:pPr>
          </a:p>
          <a:p>
            <a:pPr algn="l">
              <a:lnSpc>
                <a:spcPts val="3000"/>
              </a:lnSpc>
            </a:pPr>
          </a:p>
          <a:p>
            <a:pPr algn="l">
              <a:lnSpc>
                <a:spcPts val="3000"/>
              </a:lnSpc>
            </a:pPr>
            <a:r>
              <a:rPr lang="en-US" sz="2000">
                <a:solidFill>
                  <a:srgbClr val="373939"/>
                </a:solidFill>
                <a:latin typeface="Century Gothic Paneuropean"/>
                <a:ea typeface="Century Gothic Paneuropean"/>
                <a:cs typeface="Century Gothic Paneuropean"/>
                <a:sym typeface="Century Gothic Paneuropean"/>
              </a:rPr>
              <a:t>Our commitment to excellence and passion for delivering exceptional results has established our company as a trusted partner for businesses seeking to harness the power of technology.</a:t>
            </a:r>
          </a:p>
        </p:txBody>
      </p:sp>
      <p:grpSp>
        <p:nvGrpSpPr>
          <p:cNvPr name="Group 4" id="4"/>
          <p:cNvGrpSpPr/>
          <p:nvPr/>
        </p:nvGrpSpPr>
        <p:grpSpPr>
          <a:xfrm rot="0">
            <a:off x="0" y="0"/>
            <a:ext cx="6076950" cy="10287000"/>
            <a:chOff x="0" y="0"/>
            <a:chExt cx="8102600" cy="13716000"/>
          </a:xfrm>
        </p:grpSpPr>
        <p:pic>
          <p:nvPicPr>
            <p:cNvPr name="Picture 5" id="5"/>
            <p:cNvPicPr>
              <a:picLocks noChangeAspect="true"/>
            </p:cNvPicPr>
            <p:nvPr/>
          </p:nvPicPr>
          <p:blipFill>
            <a:blip r:embed="rId2"/>
            <a:srcRect l="10212" t="8627" r="8770" b="0"/>
            <a:stretch>
              <a:fillRect/>
            </a:stretch>
          </p:blipFill>
          <p:spPr>
            <a:xfrm flipH="false" flipV="false">
              <a:off x="0" y="0"/>
              <a:ext cx="8102600" cy="13716000"/>
            </a:xfrm>
            <a:prstGeom prst="rect">
              <a:avLst/>
            </a:prstGeom>
          </p:spPr>
        </p:pic>
      </p:grpSp>
      <p:sp>
        <p:nvSpPr>
          <p:cNvPr name="TextBox 6" id="6"/>
          <p:cNvSpPr txBox="true"/>
          <p:nvPr/>
        </p:nvSpPr>
        <p:spPr>
          <a:xfrm rot="0">
            <a:off x="8400914" y="1203056"/>
            <a:ext cx="7677715" cy="310567"/>
          </a:xfrm>
          <a:prstGeom prst="rect">
            <a:avLst/>
          </a:prstGeom>
        </p:spPr>
        <p:txBody>
          <a:bodyPr anchor="t" rtlCol="false" tIns="0" lIns="0" bIns="0" rIns="0">
            <a:spAutoFit/>
          </a:bodyPr>
          <a:lstStyle/>
          <a:p>
            <a:pPr algn="l">
              <a:lnSpc>
                <a:spcPts val="2575"/>
              </a:lnSpc>
            </a:pPr>
            <a:r>
              <a:rPr lang="en-US" sz="1996" spc="321">
                <a:solidFill>
                  <a:srgbClr val="373939"/>
                </a:solidFill>
                <a:latin typeface="Century Gothic Paneuropean Light"/>
                <a:ea typeface="Century Gothic Paneuropean Light"/>
                <a:cs typeface="Century Gothic Paneuropean Light"/>
                <a:sym typeface="Century Gothic Paneuropean Light"/>
              </a:rPr>
              <a:t>ABOUT US</a:t>
            </a:r>
          </a:p>
        </p:txBody>
      </p:sp>
    </p:spTree>
  </p:cSld>
  <p:clrMapOvr>
    <a:masterClrMapping/>
  </p:clrMapOvr>
</p:sld>
</file>

<file path=ppt/slides/slide30.xml><?xml version="1.0" encoding="utf-8"?>
<p:sld xmlns:p="http://schemas.openxmlformats.org/presentationml/2006/main" xmlns:a="http://schemas.openxmlformats.org/drawingml/2006/main">
  <p:cSld>
    <p:bg>
      <p:bgPr>
        <a:solidFill>
          <a:srgbClr val="02637F"/>
        </a:solidFill>
      </p:bgPr>
    </p:bg>
    <p:spTree>
      <p:nvGrpSpPr>
        <p:cNvPr id="1" name=""/>
        <p:cNvGrpSpPr/>
        <p:nvPr/>
      </p:nvGrpSpPr>
      <p:grpSpPr>
        <a:xfrm>
          <a:off x="0" y="0"/>
          <a:ext cx="0" cy="0"/>
          <a:chOff x="0" y="0"/>
          <a:chExt cx="0" cy="0"/>
        </a:xfrm>
      </p:grpSpPr>
      <p:sp>
        <p:nvSpPr>
          <p:cNvPr name="TextBox 2" id="2"/>
          <p:cNvSpPr txBox="true"/>
          <p:nvPr/>
        </p:nvSpPr>
        <p:spPr>
          <a:xfrm rot="0">
            <a:off x="1394919" y="990600"/>
            <a:ext cx="9858658" cy="879539"/>
          </a:xfrm>
          <a:prstGeom prst="rect">
            <a:avLst/>
          </a:prstGeom>
        </p:spPr>
        <p:txBody>
          <a:bodyPr anchor="t" rtlCol="false" tIns="0" lIns="0" bIns="0" rIns="0">
            <a:spAutoFit/>
          </a:bodyPr>
          <a:lstStyle/>
          <a:p>
            <a:pPr algn="l">
              <a:lnSpc>
                <a:spcPts val="7159"/>
              </a:lnSpc>
            </a:pPr>
            <a:r>
              <a:rPr lang="en-US" sz="5550" b="true">
                <a:solidFill>
                  <a:srgbClr val="090909"/>
                </a:solidFill>
                <a:latin typeface="Century Gothic Paneuropean Bold"/>
                <a:ea typeface="Century Gothic Paneuropean Bold"/>
                <a:cs typeface="Century Gothic Paneuropean Bold"/>
                <a:sym typeface="Century Gothic Paneuropean Bold"/>
              </a:rPr>
              <a:t>Social Media Hashtags</a:t>
            </a:r>
          </a:p>
        </p:txBody>
      </p:sp>
      <p:sp>
        <p:nvSpPr>
          <p:cNvPr name="TextBox 3" id="3"/>
          <p:cNvSpPr txBox="true"/>
          <p:nvPr/>
        </p:nvSpPr>
        <p:spPr>
          <a:xfrm rot="0">
            <a:off x="1394919" y="6341381"/>
            <a:ext cx="6686916" cy="1563267"/>
          </a:xfrm>
          <a:prstGeom prst="rect">
            <a:avLst/>
          </a:prstGeom>
        </p:spPr>
        <p:txBody>
          <a:bodyPr anchor="t" rtlCol="false" tIns="0" lIns="0" bIns="0" rIns="0">
            <a:spAutoFit/>
          </a:bodyPr>
          <a:lstStyle/>
          <a:p>
            <a:pPr algn="just">
              <a:lnSpc>
                <a:spcPts val="4168"/>
              </a:lnSpc>
            </a:pPr>
            <a:r>
              <a:rPr lang="en-US" b="true" sz="3231">
                <a:solidFill>
                  <a:srgbClr val="FFFFFF"/>
                </a:solidFill>
                <a:latin typeface="Century Gothic Paneuropean Bold"/>
                <a:ea typeface="Century Gothic Paneuropean Bold"/>
                <a:cs typeface="Century Gothic Paneuropean Bold"/>
                <a:sym typeface="Century Gothic Paneuropean Bold"/>
              </a:rPr>
              <a:t>#BetterTogether</a:t>
            </a:r>
          </a:p>
          <a:p>
            <a:pPr algn="just">
              <a:lnSpc>
                <a:spcPts val="4168"/>
              </a:lnSpc>
            </a:pPr>
          </a:p>
          <a:p>
            <a:pPr algn="just">
              <a:lnSpc>
                <a:spcPts val="4168"/>
              </a:lnSpc>
            </a:pPr>
            <a:r>
              <a:rPr lang="en-US" b="true" sz="3231">
                <a:solidFill>
                  <a:srgbClr val="FFFFFF"/>
                </a:solidFill>
                <a:latin typeface="Century Gothic Paneuropean Bold"/>
                <a:ea typeface="Century Gothic Paneuropean Bold"/>
                <a:cs typeface="Century Gothic Paneuropean Bold"/>
                <a:sym typeface="Century Gothic Paneuropean Bold"/>
              </a:rPr>
              <a:t>#ThePowerOfPartnership</a:t>
            </a:r>
          </a:p>
        </p:txBody>
      </p:sp>
      <p:sp>
        <p:nvSpPr>
          <p:cNvPr name="TextBox 4" id="4"/>
          <p:cNvSpPr txBox="true"/>
          <p:nvPr/>
        </p:nvSpPr>
        <p:spPr>
          <a:xfrm rot="0">
            <a:off x="8472400" y="6331856"/>
            <a:ext cx="8638862" cy="2507245"/>
          </a:xfrm>
          <a:prstGeom prst="rect">
            <a:avLst/>
          </a:prstGeom>
        </p:spPr>
        <p:txBody>
          <a:bodyPr anchor="t" rtlCol="false" tIns="0" lIns="0" bIns="0" rIns="0">
            <a:spAutoFit/>
          </a:bodyPr>
          <a:lstStyle/>
          <a:p>
            <a:pPr algn="just">
              <a:lnSpc>
                <a:spcPts val="2519"/>
              </a:lnSpc>
            </a:pPr>
            <a:r>
              <a:rPr lang="en-US" sz="1799" b="true">
                <a:solidFill>
                  <a:srgbClr val="FFFFFF"/>
                </a:solidFill>
                <a:latin typeface="Century Gothic Paneuropean Bold"/>
                <a:ea typeface="Century Gothic Paneuropean Bold"/>
                <a:cs typeface="Century Gothic Paneuropean Bold"/>
                <a:sym typeface="Century Gothic Paneuropean Bold"/>
              </a:rPr>
              <a:t>This hashtag represents the strength and success we achieve through close collaboration with our solution partners. These are used to highlight our co-sell solutions, joint wins, and the value we bring to clients by working side-by-side with our partners. Together, we combine expertise, innovation, and aligned goals to deliver greater impact, because real results happen when we work </a:t>
            </a:r>
            <a:r>
              <a:rPr lang="en-US" b="true" sz="1799" i="true">
                <a:solidFill>
                  <a:srgbClr val="FFFFFF"/>
                </a:solidFill>
                <a:latin typeface="Century Gothic Paneuropean Bold Italics"/>
                <a:ea typeface="Century Gothic Paneuropean Bold Italics"/>
                <a:cs typeface="Century Gothic Paneuropean Bold Italics"/>
                <a:sym typeface="Century Gothic Paneuropean Bold Italics"/>
              </a:rPr>
              <a:t>better together</a:t>
            </a:r>
            <a:r>
              <a:rPr lang="en-US" sz="1799" b="true">
                <a:solidFill>
                  <a:srgbClr val="FFFFFF"/>
                </a:solidFill>
                <a:latin typeface="Century Gothic Paneuropean Bold"/>
                <a:ea typeface="Century Gothic Paneuropean Bold"/>
                <a:cs typeface="Century Gothic Paneuropean Bold"/>
                <a:sym typeface="Century Gothic Paneuropean Bold"/>
              </a:rPr>
              <a:t>. Feel free to use these when sharing about an in-person event with a partner, co-presenting a webinar together, or anything in reference to our partnerships. </a:t>
            </a:r>
          </a:p>
        </p:txBody>
      </p:sp>
      <p:sp>
        <p:nvSpPr>
          <p:cNvPr name="TextBox 5" id="5"/>
          <p:cNvSpPr txBox="true"/>
          <p:nvPr/>
        </p:nvSpPr>
        <p:spPr>
          <a:xfrm rot="0">
            <a:off x="1394919" y="3085895"/>
            <a:ext cx="6686916" cy="515517"/>
          </a:xfrm>
          <a:prstGeom prst="rect">
            <a:avLst/>
          </a:prstGeom>
        </p:spPr>
        <p:txBody>
          <a:bodyPr anchor="t" rtlCol="false" tIns="0" lIns="0" bIns="0" rIns="0">
            <a:spAutoFit/>
          </a:bodyPr>
          <a:lstStyle/>
          <a:p>
            <a:pPr algn="just">
              <a:lnSpc>
                <a:spcPts val="4168"/>
              </a:lnSpc>
            </a:pPr>
            <a:r>
              <a:rPr lang="en-US" b="true" sz="3231">
                <a:solidFill>
                  <a:srgbClr val="FFFFFF"/>
                </a:solidFill>
                <a:latin typeface="Century Gothic Paneuropean Bold"/>
                <a:ea typeface="Century Gothic Paneuropean Bold"/>
                <a:cs typeface="Century Gothic Paneuropean Bold"/>
                <a:sym typeface="Century Gothic Paneuropean Bold"/>
              </a:rPr>
              <a:t>#weGroup</a:t>
            </a:r>
          </a:p>
        </p:txBody>
      </p:sp>
      <p:sp>
        <p:nvSpPr>
          <p:cNvPr name="TextBox 6" id="6"/>
          <p:cNvSpPr txBox="true"/>
          <p:nvPr/>
        </p:nvSpPr>
        <p:spPr>
          <a:xfrm rot="0">
            <a:off x="8472400" y="3076370"/>
            <a:ext cx="8638862" cy="1878529"/>
          </a:xfrm>
          <a:prstGeom prst="rect">
            <a:avLst/>
          </a:prstGeom>
        </p:spPr>
        <p:txBody>
          <a:bodyPr anchor="t" rtlCol="false" tIns="0" lIns="0" bIns="0" rIns="0">
            <a:spAutoFit/>
          </a:bodyPr>
          <a:lstStyle/>
          <a:p>
            <a:pPr algn="just">
              <a:lnSpc>
                <a:spcPts val="2519"/>
              </a:lnSpc>
            </a:pPr>
            <a:r>
              <a:rPr lang="en-US" sz="1799" b="true">
                <a:solidFill>
                  <a:srgbClr val="FFFFFF"/>
                </a:solidFill>
                <a:latin typeface="Century Gothic Paneuropean Bold"/>
                <a:ea typeface="Century Gothic Paneuropean Bold"/>
                <a:cs typeface="Century Gothic Paneuropean Bold"/>
                <a:sym typeface="Century Gothic Paneuropean Bold"/>
              </a:rPr>
              <a:t>This hashtag represents the heart of who we are at eGroup– one team, united in purpose, working together to help our clients leverage technology for business success. It's about collaboration, shared success, and the belief that when we lift each other up, both in and out of the office, we can achieve extraordinary things. Together, we’re not just building solutions, we’re building a culture of inclusion, support, and impact. #weGroup</a:t>
            </a: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10800000">
            <a:off x="9323032" y="5560045"/>
            <a:ext cx="265115" cy="1121642"/>
          </a:xfrm>
          <a:custGeom>
            <a:avLst/>
            <a:gdLst/>
            <a:ahLst/>
            <a:cxnLst/>
            <a:rect r="r" b="b" t="t" l="l"/>
            <a:pathLst>
              <a:path h="1121642" w="265115">
                <a:moveTo>
                  <a:pt x="0" y="0"/>
                </a:moveTo>
                <a:lnTo>
                  <a:pt x="265115" y="0"/>
                </a:lnTo>
                <a:lnTo>
                  <a:pt x="265115" y="1121642"/>
                </a:lnTo>
                <a:lnTo>
                  <a:pt x="0" y="112164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800000">
            <a:off x="9313279" y="7051564"/>
            <a:ext cx="252442" cy="1068023"/>
          </a:xfrm>
          <a:custGeom>
            <a:avLst/>
            <a:gdLst/>
            <a:ahLst/>
            <a:cxnLst/>
            <a:rect r="r" b="b" t="t" l="l"/>
            <a:pathLst>
              <a:path h="1068023" w="252442">
                <a:moveTo>
                  <a:pt x="0" y="0"/>
                </a:moveTo>
                <a:lnTo>
                  <a:pt x="252441" y="0"/>
                </a:lnTo>
                <a:lnTo>
                  <a:pt x="252441" y="1068023"/>
                </a:lnTo>
                <a:lnTo>
                  <a:pt x="0" y="106802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689433" y="2578218"/>
            <a:ext cx="7454567" cy="5963653"/>
          </a:xfrm>
          <a:custGeom>
            <a:avLst/>
            <a:gdLst/>
            <a:ahLst/>
            <a:cxnLst/>
            <a:rect r="r" b="b" t="t" l="l"/>
            <a:pathLst>
              <a:path h="5963653" w="7454567">
                <a:moveTo>
                  <a:pt x="0" y="0"/>
                </a:moveTo>
                <a:lnTo>
                  <a:pt x="7454567" y="0"/>
                </a:lnTo>
                <a:lnTo>
                  <a:pt x="7454567" y="5963653"/>
                </a:lnTo>
                <a:lnTo>
                  <a:pt x="0" y="5963653"/>
                </a:lnTo>
                <a:lnTo>
                  <a:pt x="0" y="0"/>
                </a:lnTo>
                <a:close/>
              </a:path>
            </a:pathLst>
          </a:custGeom>
          <a:blipFill>
            <a:blip r:embed="rId4"/>
            <a:stretch>
              <a:fillRect l="0" t="0" r="0" b="0"/>
            </a:stretch>
          </a:blipFill>
        </p:spPr>
      </p:sp>
      <p:sp>
        <p:nvSpPr>
          <p:cNvPr name="AutoShape 5" id="5"/>
          <p:cNvSpPr/>
          <p:nvPr/>
        </p:nvSpPr>
        <p:spPr>
          <a:xfrm flipH="true">
            <a:off x="5951341" y="8286507"/>
            <a:ext cx="3636806" cy="19050"/>
          </a:xfrm>
          <a:prstGeom prst="line">
            <a:avLst/>
          </a:prstGeom>
          <a:ln cap="flat" w="19050">
            <a:solidFill>
              <a:srgbClr val="000000"/>
            </a:solidFill>
            <a:prstDash val="solid"/>
            <a:headEnd type="none" len="sm" w="sm"/>
            <a:tailEnd type="arrow" len="sm" w="med"/>
          </a:ln>
        </p:spPr>
      </p:sp>
      <p:sp>
        <p:nvSpPr>
          <p:cNvPr name="TextBox 6" id="6"/>
          <p:cNvSpPr txBox="true"/>
          <p:nvPr/>
        </p:nvSpPr>
        <p:spPr>
          <a:xfrm rot="0">
            <a:off x="1132799" y="990600"/>
            <a:ext cx="5799442" cy="879594"/>
          </a:xfrm>
          <a:prstGeom prst="rect">
            <a:avLst/>
          </a:prstGeom>
        </p:spPr>
        <p:txBody>
          <a:bodyPr anchor="t" rtlCol="false" tIns="0" lIns="0" bIns="0" rIns="0">
            <a:spAutoFit/>
          </a:bodyPr>
          <a:lstStyle/>
          <a:p>
            <a:pPr algn="l">
              <a:lnSpc>
                <a:spcPts val="7153"/>
              </a:lnSpc>
            </a:pPr>
            <a:r>
              <a:rPr lang="en-US" b="true" sz="5545">
                <a:solidFill>
                  <a:srgbClr val="373939"/>
                </a:solidFill>
                <a:latin typeface="Century Gothic Paneuropean Bold"/>
                <a:ea typeface="Century Gothic Paneuropean Bold"/>
                <a:cs typeface="Century Gothic Paneuropean Bold"/>
                <a:sym typeface="Century Gothic Paneuropean Bold"/>
                <a:hlinkClick r:id="rId5" tooltip="https://enablingtechcorp.sharepoint.com/:w:/t/Marketing/ESdF23NwGOVFgVwXSba5B0EBj7nrz3Pb90VtzT3fCAejLA?e=2KwILr"/>
              </a:rPr>
              <a:t>Email Signatures</a:t>
            </a:r>
          </a:p>
        </p:txBody>
      </p:sp>
      <p:sp>
        <p:nvSpPr>
          <p:cNvPr name="TextBox 7" id="7"/>
          <p:cNvSpPr txBox="true"/>
          <p:nvPr/>
        </p:nvSpPr>
        <p:spPr>
          <a:xfrm rot="0">
            <a:off x="9822065" y="5902315"/>
            <a:ext cx="8140403" cy="389476"/>
          </a:xfrm>
          <a:prstGeom prst="rect">
            <a:avLst/>
          </a:prstGeom>
        </p:spPr>
        <p:txBody>
          <a:bodyPr anchor="t" rtlCol="false" tIns="0" lIns="0" bIns="0" rIns="0">
            <a:spAutoFit/>
          </a:bodyPr>
          <a:lstStyle/>
          <a:p>
            <a:pPr algn="ctr">
              <a:lnSpc>
                <a:spcPts val="3205"/>
              </a:lnSpc>
            </a:pPr>
            <a:r>
              <a:rPr lang="en-US" sz="2289">
                <a:solidFill>
                  <a:srgbClr val="373939"/>
                </a:solidFill>
                <a:latin typeface="Century Gothic Paneuropean"/>
                <a:ea typeface="Century Gothic Paneuropean"/>
                <a:cs typeface="Century Gothic Paneuropean"/>
                <a:sym typeface="Century Gothic Paneuropean"/>
              </a:rPr>
              <a:t>Double-check your links before adding as your signature! </a:t>
            </a:r>
          </a:p>
        </p:txBody>
      </p:sp>
      <p:sp>
        <p:nvSpPr>
          <p:cNvPr name="TextBox 8" id="8"/>
          <p:cNvSpPr txBox="true"/>
          <p:nvPr/>
        </p:nvSpPr>
        <p:spPr>
          <a:xfrm rot="0">
            <a:off x="1021010" y="9220200"/>
            <a:ext cx="5875818" cy="323215"/>
          </a:xfrm>
          <a:prstGeom prst="rect">
            <a:avLst/>
          </a:prstGeom>
        </p:spPr>
        <p:txBody>
          <a:bodyPr anchor="t" rtlCol="false" tIns="0" lIns="0" bIns="0" rIns="0">
            <a:spAutoFit/>
          </a:bodyPr>
          <a:lstStyle/>
          <a:p>
            <a:pPr algn="ctr">
              <a:lnSpc>
                <a:spcPts val="2659"/>
              </a:lnSpc>
            </a:pPr>
            <a:r>
              <a:rPr lang="en-US" b="true" sz="1899" u="sng">
                <a:solidFill>
                  <a:srgbClr val="373939"/>
                </a:solidFill>
                <a:latin typeface="Century Gothic Paneuropean Bold"/>
                <a:ea typeface="Century Gothic Paneuropean Bold"/>
                <a:cs typeface="Century Gothic Paneuropean Bold"/>
                <a:sym typeface="Century Gothic Paneuropean Bold"/>
                <a:hlinkClick r:id="rId6" tooltip="https://support.microsoft.com/en-us/office/create-and-add-an-email-signature-in-outlook-com-or-outlook-on-the-web-776d9006-abdf-444e-b5b7-a61821dff034"/>
              </a:rPr>
              <a:t>*Steps to insert your signature design into Outlook </a:t>
            </a:r>
          </a:p>
        </p:txBody>
      </p:sp>
      <p:sp>
        <p:nvSpPr>
          <p:cNvPr name="TextBox 9" id="9"/>
          <p:cNvSpPr txBox="true"/>
          <p:nvPr/>
        </p:nvSpPr>
        <p:spPr>
          <a:xfrm rot="0">
            <a:off x="9822065" y="7367025"/>
            <a:ext cx="3143085" cy="389476"/>
          </a:xfrm>
          <a:prstGeom prst="rect">
            <a:avLst/>
          </a:prstGeom>
        </p:spPr>
        <p:txBody>
          <a:bodyPr anchor="t" rtlCol="false" tIns="0" lIns="0" bIns="0" rIns="0">
            <a:spAutoFit/>
          </a:bodyPr>
          <a:lstStyle/>
          <a:p>
            <a:pPr algn="ctr">
              <a:lnSpc>
                <a:spcPts val="3205"/>
              </a:lnSpc>
            </a:pPr>
            <a:r>
              <a:rPr lang="en-US" sz="2289">
                <a:solidFill>
                  <a:srgbClr val="373939"/>
                </a:solidFill>
                <a:latin typeface="Century Gothic Paneuropean"/>
                <a:ea typeface="Century Gothic Paneuropean"/>
                <a:cs typeface="Century Gothic Paneuropean"/>
                <a:sym typeface="Century Gothic Paneuropean"/>
              </a:rPr>
              <a:t>Logo of your choosing</a:t>
            </a:r>
          </a:p>
        </p:txBody>
      </p:sp>
      <p:sp>
        <p:nvSpPr>
          <p:cNvPr name="TextBox 10" id="10"/>
          <p:cNvSpPr txBox="true"/>
          <p:nvPr/>
        </p:nvSpPr>
        <p:spPr>
          <a:xfrm rot="0">
            <a:off x="9822065" y="8067956"/>
            <a:ext cx="4516107" cy="389476"/>
          </a:xfrm>
          <a:prstGeom prst="rect">
            <a:avLst/>
          </a:prstGeom>
        </p:spPr>
        <p:txBody>
          <a:bodyPr anchor="t" rtlCol="false" tIns="0" lIns="0" bIns="0" rIns="0">
            <a:spAutoFit/>
          </a:bodyPr>
          <a:lstStyle/>
          <a:p>
            <a:pPr algn="ctr">
              <a:lnSpc>
                <a:spcPts val="3205"/>
              </a:lnSpc>
            </a:pPr>
            <a:r>
              <a:rPr lang="en-US" sz="2289">
                <a:solidFill>
                  <a:srgbClr val="373939"/>
                </a:solidFill>
                <a:latin typeface="Century Gothic Paneuropean"/>
                <a:ea typeface="Century Gothic Paneuropean"/>
                <a:cs typeface="Century Gothic Paneuropean"/>
                <a:sym typeface="Century Gothic Paneuropean"/>
              </a:rPr>
              <a:t>Links to eGroup Social Channels</a:t>
            </a:r>
          </a:p>
        </p:txBody>
      </p:sp>
      <p:sp>
        <p:nvSpPr>
          <p:cNvPr name="TextBox 11" id="11"/>
          <p:cNvSpPr txBox="true"/>
          <p:nvPr/>
        </p:nvSpPr>
        <p:spPr>
          <a:xfrm rot="0">
            <a:off x="15085210" y="9220200"/>
            <a:ext cx="2181490" cy="323215"/>
          </a:xfrm>
          <a:prstGeom prst="rect">
            <a:avLst/>
          </a:prstGeom>
        </p:spPr>
        <p:txBody>
          <a:bodyPr anchor="t" rtlCol="false" tIns="0" lIns="0" bIns="0" rIns="0">
            <a:spAutoFit/>
          </a:bodyPr>
          <a:lstStyle/>
          <a:p>
            <a:pPr algn="ctr">
              <a:lnSpc>
                <a:spcPts val="2659"/>
              </a:lnSpc>
            </a:pPr>
            <a:r>
              <a:rPr lang="en-US" sz="1899">
                <a:solidFill>
                  <a:srgbClr val="373939"/>
                </a:solidFill>
                <a:latin typeface="Century Gothic Paneuropean"/>
                <a:ea typeface="Century Gothic Paneuropean"/>
                <a:cs typeface="Century Gothic Paneuropean"/>
                <a:sym typeface="Century Gothic Paneuropean"/>
                <a:hlinkClick r:id="rId7" tooltip="https://6681676.hs-sites.com/hubfs/Marketing/Email%20Signature%20Templates.docx?hsLang=en"/>
              </a:rPr>
              <a:t>*</a:t>
            </a:r>
            <a:r>
              <a:rPr lang="en-US" b="true" sz="1899">
                <a:solidFill>
                  <a:srgbClr val="373939"/>
                </a:solidFill>
                <a:latin typeface="Century Gothic Paneuropean Bold"/>
                <a:ea typeface="Century Gothic Paneuropean Bold"/>
                <a:cs typeface="Century Gothic Paneuropean Bold"/>
                <a:sym typeface="Century Gothic Paneuropean Bold"/>
                <a:hlinkClick r:id="rId8" tooltip="https://6681676.hs-sites.com/hubfs/Marketing/Email%20Signature%20Templates.docx?hsLang=en"/>
              </a:rPr>
              <a:t>Signature Options</a:t>
            </a: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677009" y="9393126"/>
            <a:ext cx="2933981" cy="381409"/>
          </a:xfrm>
          <a:prstGeom prst="rect">
            <a:avLst/>
          </a:prstGeom>
        </p:spPr>
        <p:txBody>
          <a:bodyPr anchor="t" rtlCol="false" tIns="0" lIns="0" bIns="0" rIns="0">
            <a:spAutoFit/>
          </a:bodyPr>
          <a:lstStyle/>
          <a:p>
            <a:pPr algn="ctr">
              <a:lnSpc>
                <a:spcPts val="3126"/>
              </a:lnSpc>
            </a:pPr>
            <a:r>
              <a:rPr lang="en-US" sz="2233" i="true">
                <a:solidFill>
                  <a:srgbClr val="373939"/>
                </a:solidFill>
                <a:latin typeface="Century Gothic Paneuropean Italics"/>
                <a:ea typeface="Century Gothic Paneuropean Italics"/>
                <a:cs typeface="Century Gothic Paneuropean Italics"/>
                <a:sym typeface="Century Gothic Paneuropean Italics"/>
                <a:hlinkClick r:id="rId2" tooltip="http://www.egroup-us.com"/>
              </a:rPr>
              <a:t>www.eGroup-us.com</a:t>
            </a:r>
          </a:p>
        </p:txBody>
      </p:sp>
      <p:grpSp>
        <p:nvGrpSpPr>
          <p:cNvPr name="Group 3" id="3"/>
          <p:cNvGrpSpPr/>
          <p:nvPr/>
        </p:nvGrpSpPr>
        <p:grpSpPr>
          <a:xfrm rot="0">
            <a:off x="7151788" y="4448613"/>
            <a:ext cx="3984424" cy="1389774"/>
            <a:chOff x="0" y="0"/>
            <a:chExt cx="5312566" cy="1853032"/>
          </a:xfrm>
        </p:grpSpPr>
        <p:sp>
          <p:nvSpPr>
            <p:cNvPr name="Freeform 4" id="4"/>
            <p:cNvSpPr/>
            <p:nvPr/>
          </p:nvSpPr>
          <p:spPr>
            <a:xfrm flipH="false" flipV="false" rot="0">
              <a:off x="0" y="0"/>
              <a:ext cx="5312566" cy="1404208"/>
            </a:xfrm>
            <a:custGeom>
              <a:avLst/>
              <a:gdLst/>
              <a:ahLst/>
              <a:cxnLst/>
              <a:rect r="r" b="b" t="t" l="l"/>
              <a:pathLst>
                <a:path h="1404208" w="5312566">
                  <a:moveTo>
                    <a:pt x="0" y="0"/>
                  </a:moveTo>
                  <a:lnTo>
                    <a:pt x="5312566" y="0"/>
                  </a:lnTo>
                  <a:lnTo>
                    <a:pt x="5312566" y="1404208"/>
                  </a:lnTo>
                  <a:lnTo>
                    <a:pt x="0" y="1404208"/>
                  </a:lnTo>
                  <a:lnTo>
                    <a:pt x="0" y="0"/>
                  </a:lnTo>
                  <a:close/>
                </a:path>
              </a:pathLst>
            </a:custGeom>
            <a:blipFill>
              <a:blip r:embed="rId3"/>
              <a:stretch>
                <a:fillRect l="-1141" t="-7884" r="-919" b="-55448"/>
              </a:stretch>
            </a:blipFill>
          </p:spPr>
        </p:sp>
        <p:sp>
          <p:nvSpPr>
            <p:cNvPr name="TextBox 5" id="5"/>
            <p:cNvSpPr txBox="true"/>
            <p:nvPr/>
          </p:nvSpPr>
          <p:spPr>
            <a:xfrm rot="0">
              <a:off x="0" y="1503253"/>
              <a:ext cx="5312566" cy="349778"/>
            </a:xfrm>
            <a:prstGeom prst="rect">
              <a:avLst/>
            </a:prstGeom>
          </p:spPr>
          <p:txBody>
            <a:bodyPr anchor="t" rtlCol="false" tIns="0" lIns="0" bIns="0" rIns="0">
              <a:spAutoFit/>
            </a:bodyPr>
            <a:lstStyle/>
            <a:p>
              <a:pPr algn="ctr">
                <a:lnSpc>
                  <a:spcPts val="2231"/>
                </a:lnSpc>
              </a:pPr>
              <a:r>
                <a:rPr lang="en-US" b="true" sz="1593" spc="494">
                  <a:solidFill>
                    <a:srgbClr val="000000"/>
                  </a:solidFill>
                  <a:latin typeface="Century Gothic Paneuropean Bold"/>
                  <a:ea typeface="Century Gothic Paneuropean Bold"/>
                  <a:cs typeface="Century Gothic Paneuropean Bold"/>
                  <a:sym typeface="Century Gothic Paneuropean Bold"/>
                </a:rPr>
                <a:t>ENABLING</a:t>
              </a:r>
              <a:r>
                <a:rPr lang="en-US" sz="1593" spc="494">
                  <a:solidFill>
                    <a:srgbClr val="000000"/>
                  </a:solidFill>
                  <a:latin typeface="Century Gothic Paneuropean Light"/>
                  <a:ea typeface="Century Gothic Paneuropean Light"/>
                  <a:cs typeface="Century Gothic Paneuropean Light"/>
                  <a:sym typeface="Century Gothic Paneuropean Light"/>
                </a:rPr>
                <a:t> TECHNOLOGIES</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436895" y="2769489"/>
            <a:ext cx="5414211" cy="4114800"/>
          </a:xfrm>
          <a:custGeom>
            <a:avLst/>
            <a:gdLst/>
            <a:ahLst/>
            <a:cxnLst/>
            <a:rect r="r" b="b" t="t" l="l"/>
            <a:pathLst>
              <a:path h="4114800" w="5414211">
                <a:moveTo>
                  <a:pt x="0" y="0"/>
                </a:moveTo>
                <a:lnTo>
                  <a:pt x="5414210" y="0"/>
                </a:lnTo>
                <a:lnTo>
                  <a:pt x="5414210" y="4114800"/>
                </a:lnTo>
                <a:lnTo>
                  <a:pt x="0" y="4114800"/>
                </a:lnTo>
                <a:lnTo>
                  <a:pt x="0" y="0"/>
                </a:lnTo>
                <a:close/>
              </a:path>
            </a:pathLst>
          </a:custGeom>
          <a:blipFill>
            <a:blip r:embed="rId2">
              <a:alphaModFix amt="13000"/>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2231670" y="3113554"/>
            <a:ext cx="13824661" cy="4050366"/>
          </a:xfrm>
          <a:prstGeom prst="rect">
            <a:avLst/>
          </a:prstGeom>
        </p:spPr>
        <p:txBody>
          <a:bodyPr anchor="t" rtlCol="false" tIns="0" lIns="0" bIns="0" rIns="0">
            <a:spAutoFit/>
          </a:bodyPr>
          <a:lstStyle/>
          <a:p>
            <a:pPr algn="ctr">
              <a:lnSpc>
                <a:spcPts val="5394"/>
              </a:lnSpc>
            </a:pPr>
            <a:r>
              <a:rPr lang="en-US" sz="4385">
                <a:solidFill>
                  <a:srgbClr val="373939"/>
                </a:solidFill>
                <a:latin typeface="Century Gothic Paneuropean"/>
                <a:ea typeface="Century Gothic Paneuropean"/>
                <a:cs typeface="Century Gothic Paneuropean"/>
                <a:sym typeface="Century Gothic Paneuropean"/>
              </a:rPr>
              <a:t>Our mission is to empower businesses to unlock the full potential of technology and achieve their goals through innovative solutions, while promoting sustainable practices and ethical conduct for the benefit of our stakeholders and the global community.</a:t>
            </a:r>
          </a:p>
        </p:txBody>
      </p:sp>
      <p:sp>
        <p:nvSpPr>
          <p:cNvPr name="TextBox 4" id="4"/>
          <p:cNvSpPr txBox="true"/>
          <p:nvPr/>
        </p:nvSpPr>
        <p:spPr>
          <a:xfrm rot="0">
            <a:off x="5030230" y="7693534"/>
            <a:ext cx="8227540" cy="334545"/>
          </a:xfrm>
          <a:prstGeom prst="rect">
            <a:avLst/>
          </a:prstGeom>
        </p:spPr>
        <p:txBody>
          <a:bodyPr anchor="t" rtlCol="false" tIns="0" lIns="0" bIns="0" rIns="0">
            <a:spAutoFit/>
          </a:bodyPr>
          <a:lstStyle/>
          <a:p>
            <a:pPr algn="ctr">
              <a:lnSpc>
                <a:spcPts val="2697"/>
              </a:lnSpc>
            </a:pPr>
            <a:r>
              <a:rPr lang="en-US" b="true" sz="2192" spc="451">
                <a:solidFill>
                  <a:srgbClr val="373939"/>
                </a:solidFill>
                <a:latin typeface="Century Gothic Paneuropean Bold"/>
                <a:ea typeface="Century Gothic Paneuropean Bold"/>
                <a:cs typeface="Century Gothic Paneuropean Bold"/>
                <a:sym typeface="Century Gothic Paneuropean Bold"/>
              </a:rPr>
              <a:t>eGroup Enabling Technologies</a:t>
            </a:r>
          </a:p>
        </p:txBody>
      </p:sp>
      <p:sp>
        <p:nvSpPr>
          <p:cNvPr name="TextBox 5" id="5"/>
          <p:cNvSpPr txBox="true"/>
          <p:nvPr/>
        </p:nvSpPr>
        <p:spPr>
          <a:xfrm rot="-5400000">
            <a:off x="-2664398" y="4988216"/>
            <a:ext cx="7677715" cy="310567"/>
          </a:xfrm>
          <a:prstGeom prst="rect">
            <a:avLst/>
          </a:prstGeom>
        </p:spPr>
        <p:txBody>
          <a:bodyPr anchor="t" rtlCol="false" tIns="0" lIns="0" bIns="0" rIns="0">
            <a:spAutoFit/>
          </a:bodyPr>
          <a:lstStyle/>
          <a:p>
            <a:pPr algn="ctr">
              <a:lnSpc>
                <a:spcPts val="2575"/>
              </a:lnSpc>
            </a:pPr>
            <a:r>
              <a:rPr lang="en-US" sz="1996" spc="321">
                <a:solidFill>
                  <a:srgbClr val="373939"/>
                </a:solidFill>
                <a:latin typeface="Century Gothic Paneuropean Light"/>
                <a:ea typeface="Century Gothic Paneuropean Light"/>
                <a:cs typeface="Century Gothic Paneuropean Light"/>
                <a:sym typeface="Century Gothic Paneuropean Light"/>
              </a:rPr>
              <a:t>MISSION STATEMENT</a:t>
            </a:r>
          </a:p>
        </p:txBody>
      </p:sp>
      <p:sp>
        <p:nvSpPr>
          <p:cNvPr name="TextBox 6" id="6"/>
          <p:cNvSpPr txBox="true"/>
          <p:nvPr/>
        </p:nvSpPr>
        <p:spPr>
          <a:xfrm rot="5400000">
            <a:off x="13271474" y="4988216"/>
            <a:ext cx="7677715" cy="310567"/>
          </a:xfrm>
          <a:prstGeom prst="rect">
            <a:avLst/>
          </a:prstGeom>
        </p:spPr>
        <p:txBody>
          <a:bodyPr anchor="t" rtlCol="false" tIns="0" lIns="0" bIns="0" rIns="0">
            <a:spAutoFit/>
          </a:bodyPr>
          <a:lstStyle/>
          <a:p>
            <a:pPr algn="ctr">
              <a:lnSpc>
                <a:spcPts val="2575"/>
              </a:lnSpc>
            </a:pPr>
            <a:r>
              <a:rPr lang="en-US" sz="1996" spc="321">
                <a:solidFill>
                  <a:srgbClr val="373939"/>
                </a:solidFill>
                <a:latin typeface="Century Gothic Paneuropean Light"/>
                <a:ea typeface="Century Gothic Paneuropean Light"/>
                <a:cs typeface="Century Gothic Paneuropean Light"/>
                <a:sym typeface="Century Gothic Paneuropean Light"/>
              </a:rPr>
              <a:t>MISSION STATEMENT</a:t>
            </a:r>
          </a:p>
        </p:txBody>
      </p:sp>
    </p:spTree>
  </p:cSld>
  <p:clrMapOvr>
    <a:masterClrMapping/>
  </p:clrMapOvr>
</p:sld>
</file>

<file path=ppt/slides/slide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3083209" y="1592649"/>
            <a:ext cx="12121582" cy="1846449"/>
          </a:xfrm>
          <a:prstGeom prst="rect">
            <a:avLst/>
          </a:prstGeom>
        </p:spPr>
        <p:txBody>
          <a:bodyPr anchor="t" rtlCol="false" tIns="0" lIns="0" bIns="0" rIns="0">
            <a:spAutoFit/>
          </a:bodyPr>
          <a:lstStyle/>
          <a:p>
            <a:pPr algn="just">
              <a:lnSpc>
                <a:spcPts val="4824"/>
              </a:lnSpc>
            </a:pPr>
            <a:r>
              <a:rPr lang="en-US" sz="4385" b="true">
                <a:solidFill>
                  <a:srgbClr val="373939"/>
                </a:solidFill>
                <a:latin typeface="Century Gothic Paneuropean Bold"/>
                <a:ea typeface="Century Gothic Paneuropean Bold"/>
                <a:cs typeface="Century Gothic Paneuropean Bold"/>
                <a:sym typeface="Century Gothic Paneuropean Bold"/>
              </a:rPr>
              <a:t>Our guiding principles reflect the values that influence how we work together, serve our clients, and conduct business every day.</a:t>
            </a:r>
          </a:p>
        </p:txBody>
      </p:sp>
      <p:sp>
        <p:nvSpPr>
          <p:cNvPr name="TextBox 3" id="3"/>
          <p:cNvSpPr txBox="true"/>
          <p:nvPr/>
        </p:nvSpPr>
        <p:spPr>
          <a:xfrm rot="-5400000">
            <a:off x="-2664398" y="4988216"/>
            <a:ext cx="7677715" cy="310567"/>
          </a:xfrm>
          <a:prstGeom prst="rect">
            <a:avLst/>
          </a:prstGeom>
        </p:spPr>
        <p:txBody>
          <a:bodyPr anchor="t" rtlCol="false" tIns="0" lIns="0" bIns="0" rIns="0">
            <a:spAutoFit/>
          </a:bodyPr>
          <a:lstStyle/>
          <a:p>
            <a:pPr algn="ctr">
              <a:lnSpc>
                <a:spcPts val="2575"/>
              </a:lnSpc>
            </a:pPr>
            <a:r>
              <a:rPr lang="en-US" sz="1996" spc="321">
                <a:solidFill>
                  <a:srgbClr val="373939"/>
                </a:solidFill>
                <a:latin typeface="Century Gothic Paneuropean Light"/>
                <a:ea typeface="Century Gothic Paneuropean Light"/>
                <a:cs typeface="Century Gothic Paneuropean Light"/>
                <a:sym typeface="Century Gothic Paneuropean Light"/>
              </a:rPr>
              <a:t>CORE VALUES</a:t>
            </a:r>
          </a:p>
        </p:txBody>
      </p:sp>
      <p:sp>
        <p:nvSpPr>
          <p:cNvPr name="TextBox 4" id="4"/>
          <p:cNvSpPr txBox="true"/>
          <p:nvPr/>
        </p:nvSpPr>
        <p:spPr>
          <a:xfrm rot="0">
            <a:off x="4122267" y="4372858"/>
            <a:ext cx="6082605" cy="495300"/>
          </a:xfrm>
          <a:prstGeom prst="rect">
            <a:avLst/>
          </a:prstGeom>
        </p:spPr>
        <p:txBody>
          <a:bodyPr anchor="t" rtlCol="false" tIns="0" lIns="0" bIns="0" rIns="0">
            <a:spAutoFit/>
          </a:bodyPr>
          <a:lstStyle/>
          <a:p>
            <a:pPr algn="l">
              <a:lnSpc>
                <a:spcPts val="4199"/>
              </a:lnSpc>
            </a:pPr>
            <a:r>
              <a:rPr lang="en-US" sz="2999">
                <a:solidFill>
                  <a:srgbClr val="373939"/>
                </a:solidFill>
                <a:latin typeface="Century Gothic Paneuropean"/>
                <a:ea typeface="Century Gothic Paneuropean"/>
                <a:cs typeface="Century Gothic Paneuropean"/>
                <a:sym typeface="Century Gothic Paneuropean"/>
              </a:rPr>
              <a:t>SENSE OF URGENCY - </a:t>
            </a:r>
            <a:r>
              <a:rPr lang="en-US" sz="2999">
                <a:solidFill>
                  <a:srgbClr val="02637F"/>
                </a:solidFill>
                <a:latin typeface="Century Gothic Paneuropean"/>
                <a:ea typeface="Century Gothic Paneuropean"/>
                <a:cs typeface="Century Gothic Paneuropean"/>
                <a:sym typeface="Century Gothic Paneuropean"/>
              </a:rPr>
              <a:t>“Do it now.”</a:t>
            </a:r>
          </a:p>
        </p:txBody>
      </p:sp>
      <p:sp>
        <p:nvSpPr>
          <p:cNvPr name="TextBox 5" id="5"/>
          <p:cNvSpPr txBox="true"/>
          <p:nvPr/>
        </p:nvSpPr>
        <p:spPr>
          <a:xfrm rot="0">
            <a:off x="4122267" y="5182483"/>
            <a:ext cx="12300397" cy="495300"/>
          </a:xfrm>
          <a:prstGeom prst="rect">
            <a:avLst/>
          </a:prstGeom>
        </p:spPr>
        <p:txBody>
          <a:bodyPr anchor="t" rtlCol="false" tIns="0" lIns="0" bIns="0" rIns="0">
            <a:spAutoFit/>
          </a:bodyPr>
          <a:lstStyle/>
          <a:p>
            <a:pPr algn="l">
              <a:lnSpc>
                <a:spcPts val="4199"/>
              </a:lnSpc>
            </a:pPr>
            <a:r>
              <a:rPr lang="en-US" sz="2999">
                <a:solidFill>
                  <a:srgbClr val="373939"/>
                </a:solidFill>
                <a:latin typeface="Century Gothic Paneuropean"/>
                <a:ea typeface="Century Gothic Paneuropean"/>
                <a:cs typeface="Century Gothic Paneuropean"/>
                <a:sym typeface="Century Gothic Paneuropean"/>
              </a:rPr>
              <a:t>THOUGHT LEADERSHIP - </a:t>
            </a:r>
            <a:r>
              <a:rPr lang="en-US" sz="2999">
                <a:solidFill>
                  <a:srgbClr val="02637F"/>
                </a:solidFill>
                <a:latin typeface="Century Gothic Paneuropean"/>
                <a:ea typeface="Century Gothic Paneuropean"/>
                <a:cs typeface="Century Gothic Paneuropean"/>
                <a:sym typeface="Century Gothic Paneuropean"/>
              </a:rPr>
              <a:t>“5 minutes in planning saves 15 in the field.”</a:t>
            </a:r>
          </a:p>
        </p:txBody>
      </p:sp>
      <p:sp>
        <p:nvSpPr>
          <p:cNvPr name="TextBox 6" id="6"/>
          <p:cNvSpPr txBox="true"/>
          <p:nvPr/>
        </p:nvSpPr>
        <p:spPr>
          <a:xfrm rot="0">
            <a:off x="4122267" y="5992109"/>
            <a:ext cx="10825014" cy="495300"/>
          </a:xfrm>
          <a:prstGeom prst="rect">
            <a:avLst/>
          </a:prstGeom>
        </p:spPr>
        <p:txBody>
          <a:bodyPr anchor="t" rtlCol="false" tIns="0" lIns="0" bIns="0" rIns="0">
            <a:spAutoFit/>
          </a:bodyPr>
          <a:lstStyle/>
          <a:p>
            <a:pPr algn="l">
              <a:lnSpc>
                <a:spcPts val="4199"/>
              </a:lnSpc>
            </a:pPr>
            <a:r>
              <a:rPr lang="en-US" sz="2999">
                <a:solidFill>
                  <a:srgbClr val="373939"/>
                </a:solidFill>
                <a:latin typeface="Century Gothic Paneuropean"/>
                <a:ea typeface="Century Gothic Paneuropean"/>
                <a:cs typeface="Century Gothic Paneuropean"/>
                <a:sym typeface="Century Gothic Paneuropean"/>
              </a:rPr>
              <a:t>RESPONSIBILITY - </a:t>
            </a:r>
            <a:r>
              <a:rPr lang="en-US" sz="2999">
                <a:solidFill>
                  <a:srgbClr val="02637F"/>
                </a:solidFill>
                <a:latin typeface="Century Gothic Paneuropean"/>
                <a:ea typeface="Century Gothic Paneuropean"/>
                <a:cs typeface="Century Gothic Paneuropean"/>
                <a:sym typeface="Century Gothic Paneuropean"/>
              </a:rPr>
              <a:t>“The right way is not always the easy way.”</a:t>
            </a:r>
          </a:p>
        </p:txBody>
      </p:sp>
      <p:sp>
        <p:nvSpPr>
          <p:cNvPr name="TextBox 7" id="7"/>
          <p:cNvSpPr txBox="true"/>
          <p:nvPr/>
        </p:nvSpPr>
        <p:spPr>
          <a:xfrm rot="0">
            <a:off x="4122267" y="6801734"/>
            <a:ext cx="7273727" cy="495300"/>
          </a:xfrm>
          <a:prstGeom prst="rect">
            <a:avLst/>
          </a:prstGeom>
        </p:spPr>
        <p:txBody>
          <a:bodyPr anchor="t" rtlCol="false" tIns="0" lIns="0" bIns="0" rIns="0">
            <a:spAutoFit/>
          </a:bodyPr>
          <a:lstStyle/>
          <a:p>
            <a:pPr algn="l">
              <a:lnSpc>
                <a:spcPts val="4199"/>
              </a:lnSpc>
            </a:pPr>
            <a:r>
              <a:rPr lang="en-US" sz="2999">
                <a:solidFill>
                  <a:srgbClr val="373939"/>
                </a:solidFill>
                <a:latin typeface="Century Gothic Paneuropean"/>
                <a:ea typeface="Century Gothic Paneuropean"/>
                <a:cs typeface="Century Gothic Paneuropean"/>
                <a:sym typeface="Century Gothic Paneuropean"/>
              </a:rPr>
              <a:t>INNOVATION - </a:t>
            </a:r>
            <a:r>
              <a:rPr lang="en-US" sz="2999">
                <a:solidFill>
                  <a:srgbClr val="02637F"/>
                </a:solidFill>
                <a:latin typeface="Century Gothic Paneuropean"/>
                <a:ea typeface="Century Gothic Paneuropean"/>
                <a:cs typeface="Century Gothic Paneuropean"/>
                <a:sym typeface="Century Gothic Paneuropean"/>
              </a:rPr>
              <a:t>“Faster, better, cheaper.”</a:t>
            </a:r>
          </a:p>
        </p:txBody>
      </p:sp>
      <p:sp>
        <p:nvSpPr>
          <p:cNvPr name="TextBox 8" id="8"/>
          <p:cNvSpPr txBox="true"/>
          <p:nvPr/>
        </p:nvSpPr>
        <p:spPr>
          <a:xfrm rot="0">
            <a:off x="4122267" y="7611359"/>
            <a:ext cx="9447031" cy="495300"/>
          </a:xfrm>
          <a:prstGeom prst="rect">
            <a:avLst/>
          </a:prstGeom>
        </p:spPr>
        <p:txBody>
          <a:bodyPr anchor="t" rtlCol="false" tIns="0" lIns="0" bIns="0" rIns="0">
            <a:spAutoFit/>
          </a:bodyPr>
          <a:lstStyle/>
          <a:p>
            <a:pPr algn="l">
              <a:lnSpc>
                <a:spcPts val="4199"/>
              </a:lnSpc>
            </a:pPr>
            <a:r>
              <a:rPr lang="en-US" sz="2999">
                <a:solidFill>
                  <a:srgbClr val="373939"/>
                </a:solidFill>
                <a:latin typeface="Century Gothic Paneuropean"/>
                <a:ea typeface="Century Gothic Paneuropean"/>
                <a:cs typeface="Century Gothic Paneuropean"/>
                <a:sym typeface="Century Gothic Paneuropean"/>
              </a:rPr>
              <a:t>VISION - </a:t>
            </a:r>
            <a:r>
              <a:rPr lang="en-US" sz="2999">
                <a:solidFill>
                  <a:srgbClr val="02637F"/>
                </a:solidFill>
                <a:latin typeface="Century Gothic Paneuropean"/>
                <a:ea typeface="Century Gothic Paneuropean"/>
                <a:cs typeface="Century Gothic Paneuropean"/>
                <a:sym typeface="Century Gothic Paneuropean"/>
              </a:rPr>
              <a:t>“Seeing and advising on the road ahead.”</a:t>
            </a:r>
          </a:p>
        </p:txBody>
      </p:sp>
      <p:sp>
        <p:nvSpPr>
          <p:cNvPr name="TextBox 9" id="9"/>
          <p:cNvSpPr txBox="true"/>
          <p:nvPr/>
        </p:nvSpPr>
        <p:spPr>
          <a:xfrm rot="0">
            <a:off x="4122267" y="8421360"/>
            <a:ext cx="10451621" cy="495300"/>
          </a:xfrm>
          <a:prstGeom prst="rect">
            <a:avLst/>
          </a:prstGeom>
        </p:spPr>
        <p:txBody>
          <a:bodyPr anchor="t" rtlCol="false" tIns="0" lIns="0" bIns="0" rIns="0">
            <a:spAutoFit/>
          </a:bodyPr>
          <a:lstStyle/>
          <a:p>
            <a:pPr algn="l">
              <a:lnSpc>
                <a:spcPts val="4199"/>
              </a:lnSpc>
            </a:pPr>
            <a:r>
              <a:rPr lang="en-US" sz="2999">
                <a:solidFill>
                  <a:srgbClr val="373939"/>
                </a:solidFill>
                <a:latin typeface="Century Gothic Paneuropean"/>
                <a:ea typeface="Century Gothic Paneuropean"/>
                <a:cs typeface="Century Gothic Paneuropean"/>
                <a:sym typeface="Century Gothic Paneuropean"/>
              </a:rPr>
              <a:t>EXECUTION - </a:t>
            </a:r>
            <a:r>
              <a:rPr lang="en-US" sz="2999">
                <a:solidFill>
                  <a:srgbClr val="02637F"/>
                </a:solidFill>
                <a:latin typeface="Century Gothic Paneuropean"/>
                <a:ea typeface="Century Gothic Paneuropean"/>
                <a:cs typeface="Century Gothic Paneuropean"/>
                <a:sym typeface="Century Gothic Paneuropean"/>
              </a:rPr>
              <a:t>“Delivering what we said we would deliver.”</a:t>
            </a:r>
          </a:p>
        </p:txBody>
      </p:sp>
      <p:sp>
        <p:nvSpPr>
          <p:cNvPr name="TextBox 10" id="10"/>
          <p:cNvSpPr txBox="true"/>
          <p:nvPr/>
        </p:nvSpPr>
        <p:spPr>
          <a:xfrm rot="0">
            <a:off x="3120623" y="4320772"/>
            <a:ext cx="211336" cy="547387"/>
          </a:xfrm>
          <a:prstGeom prst="rect">
            <a:avLst/>
          </a:prstGeom>
        </p:spPr>
        <p:txBody>
          <a:bodyPr anchor="t" rtlCol="false" tIns="0" lIns="0" bIns="0" rIns="0">
            <a:spAutoFit/>
          </a:bodyPr>
          <a:lstStyle/>
          <a:p>
            <a:pPr algn="ctr">
              <a:lnSpc>
                <a:spcPts val="4480"/>
              </a:lnSpc>
            </a:pPr>
            <a:r>
              <a:rPr lang="en-US" sz="3200" b="true">
                <a:solidFill>
                  <a:srgbClr val="000000"/>
                </a:solidFill>
                <a:latin typeface="Century Gothic Paneuropean Bold"/>
                <a:ea typeface="Century Gothic Paneuropean Bold"/>
                <a:cs typeface="Century Gothic Paneuropean Bold"/>
                <a:sym typeface="Century Gothic Paneuropean Bold"/>
              </a:rPr>
              <a:t>S</a:t>
            </a:r>
          </a:p>
        </p:txBody>
      </p:sp>
      <p:sp>
        <p:nvSpPr>
          <p:cNvPr name="TextBox 11" id="11"/>
          <p:cNvSpPr txBox="true"/>
          <p:nvPr/>
        </p:nvSpPr>
        <p:spPr>
          <a:xfrm rot="0">
            <a:off x="3140921" y="5149447"/>
            <a:ext cx="170739" cy="547387"/>
          </a:xfrm>
          <a:prstGeom prst="rect">
            <a:avLst/>
          </a:prstGeom>
        </p:spPr>
        <p:txBody>
          <a:bodyPr anchor="t" rtlCol="false" tIns="0" lIns="0" bIns="0" rIns="0">
            <a:spAutoFit/>
          </a:bodyPr>
          <a:lstStyle/>
          <a:p>
            <a:pPr algn="ctr">
              <a:lnSpc>
                <a:spcPts val="4480"/>
              </a:lnSpc>
            </a:pPr>
            <a:r>
              <a:rPr lang="en-US" sz="3200" b="true">
                <a:solidFill>
                  <a:srgbClr val="000000"/>
                </a:solidFill>
                <a:latin typeface="Century Gothic Paneuropean Bold"/>
                <a:ea typeface="Century Gothic Paneuropean Bold"/>
                <a:cs typeface="Century Gothic Paneuropean Bold"/>
                <a:sym typeface="Century Gothic Paneuropean Bold"/>
              </a:rPr>
              <a:t>T</a:t>
            </a:r>
          </a:p>
        </p:txBody>
      </p:sp>
      <p:sp>
        <p:nvSpPr>
          <p:cNvPr name="TextBox 12" id="12"/>
          <p:cNvSpPr txBox="true"/>
          <p:nvPr/>
        </p:nvSpPr>
        <p:spPr>
          <a:xfrm rot="0">
            <a:off x="3110246" y="5973059"/>
            <a:ext cx="232089" cy="547387"/>
          </a:xfrm>
          <a:prstGeom prst="rect">
            <a:avLst/>
          </a:prstGeom>
        </p:spPr>
        <p:txBody>
          <a:bodyPr anchor="t" rtlCol="false" tIns="0" lIns="0" bIns="0" rIns="0">
            <a:spAutoFit/>
          </a:bodyPr>
          <a:lstStyle/>
          <a:p>
            <a:pPr algn="ctr">
              <a:lnSpc>
                <a:spcPts val="4480"/>
              </a:lnSpc>
            </a:pPr>
            <a:r>
              <a:rPr lang="en-US" sz="3200" b="true">
                <a:solidFill>
                  <a:srgbClr val="000000"/>
                </a:solidFill>
                <a:latin typeface="Century Gothic Paneuropean Bold"/>
                <a:ea typeface="Century Gothic Paneuropean Bold"/>
                <a:cs typeface="Century Gothic Paneuropean Bold"/>
                <a:sym typeface="Century Gothic Paneuropean Bold"/>
              </a:rPr>
              <a:t>R</a:t>
            </a:r>
          </a:p>
        </p:txBody>
      </p:sp>
      <p:sp>
        <p:nvSpPr>
          <p:cNvPr name="TextBox 13" id="13"/>
          <p:cNvSpPr txBox="true"/>
          <p:nvPr/>
        </p:nvSpPr>
        <p:spPr>
          <a:xfrm rot="0">
            <a:off x="3084036" y="7592309"/>
            <a:ext cx="284510" cy="547387"/>
          </a:xfrm>
          <a:prstGeom prst="rect">
            <a:avLst/>
          </a:prstGeom>
        </p:spPr>
        <p:txBody>
          <a:bodyPr anchor="t" rtlCol="false" tIns="0" lIns="0" bIns="0" rIns="0">
            <a:spAutoFit/>
          </a:bodyPr>
          <a:lstStyle/>
          <a:p>
            <a:pPr algn="ctr">
              <a:lnSpc>
                <a:spcPts val="4480"/>
              </a:lnSpc>
            </a:pPr>
            <a:r>
              <a:rPr lang="en-US" sz="3200" b="true">
                <a:solidFill>
                  <a:srgbClr val="000000"/>
                </a:solidFill>
                <a:latin typeface="Century Gothic Paneuropean Bold"/>
                <a:ea typeface="Century Gothic Paneuropean Bold"/>
                <a:cs typeface="Century Gothic Paneuropean Bold"/>
                <a:sym typeface="Century Gothic Paneuropean Bold"/>
              </a:rPr>
              <a:t>V</a:t>
            </a:r>
          </a:p>
        </p:txBody>
      </p:sp>
      <p:sp>
        <p:nvSpPr>
          <p:cNvPr name="TextBox 14" id="14"/>
          <p:cNvSpPr txBox="true"/>
          <p:nvPr/>
        </p:nvSpPr>
        <p:spPr>
          <a:xfrm rot="0">
            <a:off x="3120829" y="8434971"/>
            <a:ext cx="210923" cy="547387"/>
          </a:xfrm>
          <a:prstGeom prst="rect">
            <a:avLst/>
          </a:prstGeom>
        </p:spPr>
        <p:txBody>
          <a:bodyPr anchor="t" rtlCol="false" tIns="0" lIns="0" bIns="0" rIns="0">
            <a:spAutoFit/>
          </a:bodyPr>
          <a:lstStyle/>
          <a:p>
            <a:pPr algn="ctr">
              <a:lnSpc>
                <a:spcPts val="4480"/>
              </a:lnSpc>
            </a:pPr>
            <a:r>
              <a:rPr lang="en-US" sz="3200" b="true">
                <a:solidFill>
                  <a:srgbClr val="000000"/>
                </a:solidFill>
                <a:latin typeface="Century Gothic Paneuropean Bold"/>
                <a:ea typeface="Century Gothic Paneuropean Bold"/>
                <a:cs typeface="Century Gothic Paneuropean Bold"/>
                <a:sym typeface="Century Gothic Paneuropean Bold"/>
              </a:rPr>
              <a:t>E</a:t>
            </a:r>
          </a:p>
        </p:txBody>
      </p:sp>
      <p:sp>
        <p:nvSpPr>
          <p:cNvPr name="TextBox 15" id="15"/>
          <p:cNvSpPr txBox="true"/>
          <p:nvPr/>
        </p:nvSpPr>
        <p:spPr>
          <a:xfrm rot="0">
            <a:off x="3165106" y="6766166"/>
            <a:ext cx="122370" cy="547387"/>
          </a:xfrm>
          <a:prstGeom prst="rect">
            <a:avLst/>
          </a:prstGeom>
        </p:spPr>
        <p:txBody>
          <a:bodyPr anchor="t" rtlCol="false" tIns="0" lIns="0" bIns="0" rIns="0">
            <a:spAutoFit/>
          </a:bodyPr>
          <a:lstStyle/>
          <a:p>
            <a:pPr algn="ctr">
              <a:lnSpc>
                <a:spcPts val="4480"/>
              </a:lnSpc>
            </a:pPr>
            <a:r>
              <a:rPr lang="en-US" sz="3200" b="true">
                <a:solidFill>
                  <a:srgbClr val="000000"/>
                </a:solidFill>
                <a:latin typeface="Century Gothic Paneuropean Bold"/>
                <a:ea typeface="Century Gothic Paneuropean Bold"/>
                <a:cs typeface="Century Gothic Paneuropean Bold"/>
                <a:sym typeface="Century Gothic Paneuropean Bold"/>
              </a:rPr>
              <a:t>I</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6830930" y="580686"/>
            <a:ext cx="856740" cy="1117190"/>
          </a:xfrm>
          <a:custGeom>
            <a:avLst/>
            <a:gdLst/>
            <a:ahLst/>
            <a:cxnLst/>
            <a:rect r="r" b="b" t="t" l="l"/>
            <a:pathLst>
              <a:path h="1117190" w="856740">
                <a:moveTo>
                  <a:pt x="0" y="0"/>
                </a:moveTo>
                <a:lnTo>
                  <a:pt x="856740" y="0"/>
                </a:lnTo>
                <a:lnTo>
                  <a:pt x="856740" y="1117190"/>
                </a:lnTo>
                <a:lnTo>
                  <a:pt x="0" y="1117190"/>
                </a:lnTo>
                <a:lnTo>
                  <a:pt x="0" y="0"/>
                </a:lnTo>
                <a:close/>
              </a:path>
            </a:pathLst>
          </a:custGeom>
          <a:blipFill>
            <a:blip r:embed="rId2"/>
            <a:stretch>
              <a:fillRect l="0" t="0" r="0" b="-76"/>
            </a:stretch>
          </a:blipFill>
        </p:spPr>
      </p:sp>
      <p:sp>
        <p:nvSpPr>
          <p:cNvPr name="Freeform 3" id="3"/>
          <p:cNvSpPr/>
          <p:nvPr/>
        </p:nvSpPr>
        <p:spPr>
          <a:xfrm flipH="false" flipV="false" rot="0">
            <a:off x="4533076" y="4992362"/>
            <a:ext cx="2729423" cy="1364712"/>
          </a:xfrm>
          <a:custGeom>
            <a:avLst/>
            <a:gdLst/>
            <a:ahLst/>
            <a:cxnLst/>
            <a:rect r="r" b="b" t="t" l="l"/>
            <a:pathLst>
              <a:path h="1364712" w="2729423">
                <a:moveTo>
                  <a:pt x="0" y="0"/>
                </a:moveTo>
                <a:lnTo>
                  <a:pt x="2729422" y="0"/>
                </a:lnTo>
                <a:lnTo>
                  <a:pt x="2729422" y="1364712"/>
                </a:lnTo>
                <a:lnTo>
                  <a:pt x="0" y="1364712"/>
                </a:lnTo>
                <a:lnTo>
                  <a:pt x="0" y="0"/>
                </a:lnTo>
                <a:close/>
              </a:path>
            </a:pathLst>
          </a:custGeom>
          <a:blipFill>
            <a:blip r:embed="rId3"/>
            <a:stretch>
              <a:fillRect l="0" t="0" r="0" b="0"/>
            </a:stretch>
          </a:blipFill>
        </p:spPr>
      </p:sp>
      <p:sp>
        <p:nvSpPr>
          <p:cNvPr name="Freeform 4" id="4"/>
          <p:cNvSpPr/>
          <p:nvPr/>
        </p:nvSpPr>
        <p:spPr>
          <a:xfrm flipH="false" flipV="false" rot="0">
            <a:off x="14412014" y="7739145"/>
            <a:ext cx="3098593" cy="1196487"/>
          </a:xfrm>
          <a:custGeom>
            <a:avLst/>
            <a:gdLst/>
            <a:ahLst/>
            <a:cxnLst/>
            <a:rect r="r" b="b" t="t" l="l"/>
            <a:pathLst>
              <a:path h="1196487" w="3098593">
                <a:moveTo>
                  <a:pt x="0" y="0"/>
                </a:moveTo>
                <a:lnTo>
                  <a:pt x="3098593" y="0"/>
                </a:lnTo>
                <a:lnTo>
                  <a:pt x="3098593" y="1196487"/>
                </a:lnTo>
                <a:lnTo>
                  <a:pt x="0" y="1196487"/>
                </a:lnTo>
                <a:lnTo>
                  <a:pt x="0" y="0"/>
                </a:lnTo>
                <a:close/>
              </a:path>
            </a:pathLst>
          </a:custGeom>
          <a:blipFill>
            <a:blip r:embed="rId4"/>
            <a:stretch>
              <a:fillRect l="-9843" t="-1689" r="-7244" b="-26677"/>
            </a:stretch>
          </a:blipFill>
        </p:spPr>
      </p:sp>
      <p:sp>
        <p:nvSpPr>
          <p:cNvPr name="Freeform 5" id="5"/>
          <p:cNvSpPr/>
          <p:nvPr/>
        </p:nvSpPr>
        <p:spPr>
          <a:xfrm flipH="false" flipV="false" rot="0">
            <a:off x="1297040" y="7578906"/>
            <a:ext cx="1754512" cy="1535199"/>
          </a:xfrm>
          <a:custGeom>
            <a:avLst/>
            <a:gdLst/>
            <a:ahLst/>
            <a:cxnLst/>
            <a:rect r="r" b="b" t="t" l="l"/>
            <a:pathLst>
              <a:path h="1535199" w="1754512">
                <a:moveTo>
                  <a:pt x="0" y="0"/>
                </a:moveTo>
                <a:lnTo>
                  <a:pt x="1754513" y="0"/>
                </a:lnTo>
                <a:lnTo>
                  <a:pt x="1754513" y="1535199"/>
                </a:lnTo>
                <a:lnTo>
                  <a:pt x="0" y="1535199"/>
                </a:lnTo>
                <a:lnTo>
                  <a:pt x="0" y="0"/>
                </a:lnTo>
                <a:close/>
              </a:path>
            </a:pathLst>
          </a:custGeom>
          <a:blipFill>
            <a:blip r:embed="rId5"/>
            <a:stretch>
              <a:fillRect l="-55649" t="-24727" r="-56058" b="-32541"/>
            </a:stretch>
          </a:blipFill>
        </p:spPr>
      </p:sp>
      <p:sp>
        <p:nvSpPr>
          <p:cNvPr name="Freeform 6" id="6"/>
          <p:cNvSpPr/>
          <p:nvPr/>
        </p:nvSpPr>
        <p:spPr>
          <a:xfrm flipH="false" flipV="false" rot="0">
            <a:off x="719884" y="2767850"/>
            <a:ext cx="3541108" cy="760826"/>
          </a:xfrm>
          <a:custGeom>
            <a:avLst/>
            <a:gdLst/>
            <a:ahLst/>
            <a:cxnLst/>
            <a:rect r="r" b="b" t="t" l="l"/>
            <a:pathLst>
              <a:path h="760826" w="3541108">
                <a:moveTo>
                  <a:pt x="0" y="0"/>
                </a:moveTo>
                <a:lnTo>
                  <a:pt x="3541108" y="0"/>
                </a:lnTo>
                <a:lnTo>
                  <a:pt x="3541108" y="760826"/>
                </a:lnTo>
                <a:lnTo>
                  <a:pt x="0" y="760826"/>
                </a:lnTo>
                <a:lnTo>
                  <a:pt x="0" y="0"/>
                </a:lnTo>
                <a:close/>
              </a:path>
            </a:pathLst>
          </a:custGeom>
          <a:blipFill>
            <a:blip r:embed="rId6"/>
            <a:stretch>
              <a:fillRect l="0" t="0" r="0" b="-501"/>
            </a:stretch>
          </a:blipFill>
        </p:spPr>
      </p:sp>
      <p:sp>
        <p:nvSpPr>
          <p:cNvPr name="Freeform 7" id="7" descr="Text  Description automatically generated with medium confidence"/>
          <p:cNvSpPr/>
          <p:nvPr/>
        </p:nvSpPr>
        <p:spPr>
          <a:xfrm flipH="false" flipV="false" rot="0">
            <a:off x="10953706" y="7540246"/>
            <a:ext cx="1728687" cy="1594286"/>
          </a:xfrm>
          <a:custGeom>
            <a:avLst/>
            <a:gdLst/>
            <a:ahLst/>
            <a:cxnLst/>
            <a:rect r="r" b="b" t="t" l="l"/>
            <a:pathLst>
              <a:path h="1594286" w="1728687">
                <a:moveTo>
                  <a:pt x="0" y="0"/>
                </a:moveTo>
                <a:lnTo>
                  <a:pt x="1728687" y="0"/>
                </a:lnTo>
                <a:lnTo>
                  <a:pt x="1728687" y="1594285"/>
                </a:lnTo>
                <a:lnTo>
                  <a:pt x="0" y="1594285"/>
                </a:lnTo>
                <a:lnTo>
                  <a:pt x="0" y="0"/>
                </a:lnTo>
                <a:close/>
              </a:path>
            </a:pathLst>
          </a:custGeom>
          <a:blipFill>
            <a:blip r:embed="rId7"/>
            <a:stretch>
              <a:fillRect l="0" t="-31" r="0" b="-31"/>
            </a:stretch>
          </a:blipFill>
        </p:spPr>
      </p:sp>
      <p:sp>
        <p:nvSpPr>
          <p:cNvPr name="Freeform 8" id="8" descr="Text  Description automatically generated with medium confidence"/>
          <p:cNvSpPr/>
          <p:nvPr/>
        </p:nvSpPr>
        <p:spPr>
          <a:xfrm flipH="false" flipV="false" rot="0">
            <a:off x="8058479" y="5136234"/>
            <a:ext cx="2814303" cy="1076965"/>
          </a:xfrm>
          <a:custGeom>
            <a:avLst/>
            <a:gdLst/>
            <a:ahLst/>
            <a:cxnLst/>
            <a:rect r="r" b="b" t="t" l="l"/>
            <a:pathLst>
              <a:path h="1076965" w="2814303">
                <a:moveTo>
                  <a:pt x="0" y="0"/>
                </a:moveTo>
                <a:lnTo>
                  <a:pt x="2814303" y="0"/>
                </a:lnTo>
                <a:lnTo>
                  <a:pt x="2814303" y="1076965"/>
                </a:lnTo>
                <a:lnTo>
                  <a:pt x="0" y="1076965"/>
                </a:lnTo>
                <a:lnTo>
                  <a:pt x="0" y="0"/>
                </a:lnTo>
                <a:close/>
              </a:path>
            </a:pathLst>
          </a:custGeom>
          <a:blipFill>
            <a:blip r:embed="rId8"/>
            <a:stretch>
              <a:fillRect l="0" t="-14538" r="0" b="-16120"/>
            </a:stretch>
          </a:blipFill>
        </p:spPr>
      </p:sp>
      <p:sp>
        <p:nvSpPr>
          <p:cNvPr name="Freeform 9" id="9" descr="A picture containing logo  Description automatically generated"/>
          <p:cNvSpPr/>
          <p:nvPr/>
        </p:nvSpPr>
        <p:spPr>
          <a:xfrm flipH="false" flipV="false" rot="0">
            <a:off x="4347328" y="7578906"/>
            <a:ext cx="1688701" cy="1427002"/>
          </a:xfrm>
          <a:custGeom>
            <a:avLst/>
            <a:gdLst/>
            <a:ahLst/>
            <a:cxnLst/>
            <a:rect r="r" b="b" t="t" l="l"/>
            <a:pathLst>
              <a:path h="1427002" w="1688701">
                <a:moveTo>
                  <a:pt x="0" y="0"/>
                </a:moveTo>
                <a:lnTo>
                  <a:pt x="1688702" y="0"/>
                </a:lnTo>
                <a:lnTo>
                  <a:pt x="1688702" y="1427002"/>
                </a:lnTo>
                <a:lnTo>
                  <a:pt x="0" y="1427002"/>
                </a:lnTo>
                <a:lnTo>
                  <a:pt x="0" y="0"/>
                </a:lnTo>
                <a:close/>
              </a:path>
            </a:pathLst>
          </a:custGeom>
          <a:blipFill>
            <a:blip r:embed="rId9"/>
            <a:stretch>
              <a:fillRect l="0" t="-53" r="0" b="-53"/>
            </a:stretch>
          </a:blipFill>
        </p:spPr>
      </p:sp>
      <p:sp>
        <p:nvSpPr>
          <p:cNvPr name="Freeform 10" id="10" descr="Logo  Description automatically generated"/>
          <p:cNvSpPr/>
          <p:nvPr/>
        </p:nvSpPr>
        <p:spPr>
          <a:xfrm flipH="false" flipV="false" rot="0">
            <a:off x="14418962" y="2691284"/>
            <a:ext cx="3230700" cy="680147"/>
          </a:xfrm>
          <a:custGeom>
            <a:avLst/>
            <a:gdLst/>
            <a:ahLst/>
            <a:cxnLst/>
            <a:rect r="r" b="b" t="t" l="l"/>
            <a:pathLst>
              <a:path h="680147" w="3230700">
                <a:moveTo>
                  <a:pt x="0" y="0"/>
                </a:moveTo>
                <a:lnTo>
                  <a:pt x="3230700" y="0"/>
                </a:lnTo>
                <a:lnTo>
                  <a:pt x="3230700" y="680146"/>
                </a:lnTo>
                <a:lnTo>
                  <a:pt x="0" y="680146"/>
                </a:lnTo>
                <a:lnTo>
                  <a:pt x="0" y="0"/>
                </a:lnTo>
                <a:close/>
              </a:path>
            </a:pathLst>
          </a:custGeom>
          <a:blipFill>
            <a:blip r:embed="rId10"/>
            <a:stretch>
              <a:fillRect l="0" t="0" r="0" b="0"/>
            </a:stretch>
          </a:blipFill>
        </p:spPr>
      </p:sp>
      <p:sp>
        <p:nvSpPr>
          <p:cNvPr name="TextBox 11" id="11"/>
          <p:cNvSpPr txBox="true"/>
          <p:nvPr/>
        </p:nvSpPr>
        <p:spPr>
          <a:xfrm rot="0">
            <a:off x="4758306" y="3629394"/>
            <a:ext cx="3945155" cy="702840"/>
          </a:xfrm>
          <a:prstGeom prst="rect">
            <a:avLst/>
          </a:prstGeom>
        </p:spPr>
        <p:txBody>
          <a:bodyPr anchor="t" rtlCol="false" tIns="0" lIns="0" bIns="0" rIns="0">
            <a:spAutoFit/>
          </a:bodyPr>
          <a:lstStyle/>
          <a:p>
            <a:pPr algn="ctr" marL="388620" indent="-194310" lvl="1">
              <a:lnSpc>
                <a:spcPts val="2851"/>
              </a:lnSpc>
              <a:buFont typeface="Arial"/>
              <a:buChar char="•"/>
            </a:pPr>
            <a:r>
              <a:rPr lang="en-US" sz="1800">
                <a:solidFill>
                  <a:srgbClr val="000000"/>
                </a:solidFill>
                <a:latin typeface="Century Gothic Paneuropean"/>
                <a:ea typeface="Century Gothic Paneuropean"/>
                <a:cs typeface="Century Gothic Paneuropean"/>
                <a:sym typeface="Century Gothic Paneuropean"/>
              </a:rPr>
              <a:t>2021 Global Partner of the Year</a:t>
            </a:r>
          </a:p>
          <a:p>
            <a:pPr algn="l" marL="388620" indent="-194310" lvl="1">
              <a:lnSpc>
                <a:spcPts val="2851"/>
              </a:lnSpc>
              <a:buFont typeface="Arial"/>
              <a:buChar char="•"/>
            </a:pPr>
            <a:r>
              <a:rPr lang="en-US" sz="1800">
                <a:solidFill>
                  <a:srgbClr val="000000"/>
                </a:solidFill>
                <a:latin typeface="Century Gothic Paneuropean"/>
                <a:ea typeface="Century Gothic Paneuropean"/>
                <a:cs typeface="Century Gothic Paneuropean"/>
                <a:sym typeface="Century Gothic Paneuropean"/>
              </a:rPr>
              <a:t> Nutanix Premier Partner</a:t>
            </a:r>
          </a:p>
        </p:txBody>
      </p:sp>
      <p:sp>
        <p:nvSpPr>
          <p:cNvPr name="Freeform 12" id="12"/>
          <p:cNvSpPr/>
          <p:nvPr/>
        </p:nvSpPr>
        <p:spPr>
          <a:xfrm flipH="false" flipV="false" rot="0">
            <a:off x="4937944" y="2570501"/>
            <a:ext cx="3765518" cy="1155525"/>
          </a:xfrm>
          <a:custGeom>
            <a:avLst/>
            <a:gdLst/>
            <a:ahLst/>
            <a:cxnLst/>
            <a:rect r="r" b="b" t="t" l="l"/>
            <a:pathLst>
              <a:path h="1155525" w="3765518">
                <a:moveTo>
                  <a:pt x="0" y="0"/>
                </a:moveTo>
                <a:lnTo>
                  <a:pt x="3765517" y="0"/>
                </a:lnTo>
                <a:lnTo>
                  <a:pt x="3765517" y="1155525"/>
                </a:lnTo>
                <a:lnTo>
                  <a:pt x="0" y="1155525"/>
                </a:lnTo>
                <a:lnTo>
                  <a:pt x="0" y="0"/>
                </a:lnTo>
                <a:close/>
              </a:path>
            </a:pathLst>
          </a:custGeom>
          <a:blipFill>
            <a:blip r:embed="rId11"/>
            <a:stretch>
              <a:fillRect l="-2097" t="0" r="-2097" b="0"/>
            </a:stretch>
          </a:blipFill>
        </p:spPr>
      </p:sp>
      <p:sp>
        <p:nvSpPr>
          <p:cNvPr name="Freeform 13" id="13" descr="A blue and white advertisement  Description automatically generated"/>
          <p:cNvSpPr/>
          <p:nvPr/>
        </p:nvSpPr>
        <p:spPr>
          <a:xfrm flipH="false" flipV="false" rot="0">
            <a:off x="7307441" y="7513263"/>
            <a:ext cx="1723143" cy="1654756"/>
          </a:xfrm>
          <a:custGeom>
            <a:avLst/>
            <a:gdLst/>
            <a:ahLst/>
            <a:cxnLst/>
            <a:rect r="r" b="b" t="t" l="l"/>
            <a:pathLst>
              <a:path h="1654756" w="1723143">
                <a:moveTo>
                  <a:pt x="0" y="0"/>
                </a:moveTo>
                <a:lnTo>
                  <a:pt x="1723143" y="0"/>
                </a:lnTo>
                <a:lnTo>
                  <a:pt x="1723143" y="1654757"/>
                </a:lnTo>
                <a:lnTo>
                  <a:pt x="0" y="1654757"/>
                </a:lnTo>
                <a:lnTo>
                  <a:pt x="0" y="0"/>
                </a:lnTo>
                <a:close/>
              </a:path>
            </a:pathLst>
          </a:custGeom>
          <a:blipFill>
            <a:blip r:embed="rId12"/>
            <a:stretch>
              <a:fillRect l="0" t="-2507" r="-2658" b="-24786"/>
            </a:stretch>
          </a:blipFill>
        </p:spPr>
      </p:sp>
      <p:sp>
        <p:nvSpPr>
          <p:cNvPr name="Freeform 14" id="14" descr="A blue background with white text  Description automatically generated"/>
          <p:cNvSpPr/>
          <p:nvPr/>
        </p:nvSpPr>
        <p:spPr>
          <a:xfrm flipH="false" flipV="false" rot="0">
            <a:off x="14871570" y="4720597"/>
            <a:ext cx="2328862" cy="1600200"/>
          </a:xfrm>
          <a:custGeom>
            <a:avLst/>
            <a:gdLst/>
            <a:ahLst/>
            <a:cxnLst/>
            <a:rect r="r" b="b" t="t" l="l"/>
            <a:pathLst>
              <a:path h="1600200" w="2328862">
                <a:moveTo>
                  <a:pt x="0" y="0"/>
                </a:moveTo>
                <a:lnTo>
                  <a:pt x="2328862" y="0"/>
                </a:lnTo>
                <a:lnTo>
                  <a:pt x="2328862" y="1600200"/>
                </a:lnTo>
                <a:lnTo>
                  <a:pt x="0" y="1600200"/>
                </a:lnTo>
                <a:lnTo>
                  <a:pt x="0" y="0"/>
                </a:lnTo>
                <a:close/>
              </a:path>
            </a:pathLst>
          </a:custGeom>
          <a:blipFill>
            <a:blip r:embed="rId13"/>
            <a:stretch>
              <a:fillRect l="0" t="-86" r="0" b="-86"/>
            </a:stretch>
          </a:blipFill>
        </p:spPr>
      </p:sp>
      <p:sp>
        <p:nvSpPr>
          <p:cNvPr name="Freeform 15" id="15"/>
          <p:cNvSpPr/>
          <p:nvPr/>
        </p:nvSpPr>
        <p:spPr>
          <a:xfrm flipH="false" flipV="false" rot="0">
            <a:off x="9688578" y="2733276"/>
            <a:ext cx="3186846" cy="661271"/>
          </a:xfrm>
          <a:custGeom>
            <a:avLst/>
            <a:gdLst/>
            <a:ahLst/>
            <a:cxnLst/>
            <a:rect r="r" b="b" t="t" l="l"/>
            <a:pathLst>
              <a:path h="661271" w="3186846">
                <a:moveTo>
                  <a:pt x="0" y="0"/>
                </a:moveTo>
                <a:lnTo>
                  <a:pt x="3186846" y="0"/>
                </a:lnTo>
                <a:lnTo>
                  <a:pt x="3186846" y="661270"/>
                </a:lnTo>
                <a:lnTo>
                  <a:pt x="0" y="661270"/>
                </a:lnTo>
                <a:lnTo>
                  <a:pt x="0" y="0"/>
                </a:lnTo>
                <a:close/>
              </a:path>
            </a:pathLst>
          </a:custGeom>
          <a:blipFill>
            <a:blip r:embed="rId14"/>
            <a:stretch>
              <a:fillRect l="0" t="0" r="0" b="0"/>
            </a:stretch>
          </a:blipFill>
        </p:spPr>
      </p:sp>
      <p:sp>
        <p:nvSpPr>
          <p:cNvPr name="Freeform 16" id="16"/>
          <p:cNvSpPr/>
          <p:nvPr/>
        </p:nvSpPr>
        <p:spPr>
          <a:xfrm flipH="false" flipV="false" rot="0">
            <a:off x="1077658" y="5174988"/>
            <a:ext cx="2825560" cy="1108146"/>
          </a:xfrm>
          <a:custGeom>
            <a:avLst/>
            <a:gdLst/>
            <a:ahLst/>
            <a:cxnLst/>
            <a:rect r="r" b="b" t="t" l="l"/>
            <a:pathLst>
              <a:path h="1108146" w="2825560">
                <a:moveTo>
                  <a:pt x="0" y="0"/>
                </a:moveTo>
                <a:lnTo>
                  <a:pt x="2825559" y="0"/>
                </a:lnTo>
                <a:lnTo>
                  <a:pt x="2825559" y="1108146"/>
                </a:lnTo>
                <a:lnTo>
                  <a:pt x="0" y="1108146"/>
                </a:lnTo>
                <a:lnTo>
                  <a:pt x="0" y="0"/>
                </a:lnTo>
                <a:close/>
              </a:path>
            </a:pathLst>
          </a:custGeom>
          <a:blipFill>
            <a:blip r:embed="rId15"/>
            <a:stretch>
              <a:fillRect l="-33670" t="-70085" r="-34076" b="-70508"/>
            </a:stretch>
          </a:blipFill>
        </p:spPr>
      </p:sp>
      <p:sp>
        <p:nvSpPr>
          <p:cNvPr name="Freeform 17" id="17"/>
          <p:cNvSpPr/>
          <p:nvPr/>
        </p:nvSpPr>
        <p:spPr>
          <a:xfrm flipH="false" flipV="false" rot="0">
            <a:off x="11818050" y="4453746"/>
            <a:ext cx="1952402" cy="2020668"/>
          </a:xfrm>
          <a:custGeom>
            <a:avLst/>
            <a:gdLst/>
            <a:ahLst/>
            <a:cxnLst/>
            <a:rect r="r" b="b" t="t" l="l"/>
            <a:pathLst>
              <a:path h="2020668" w="1952402">
                <a:moveTo>
                  <a:pt x="0" y="0"/>
                </a:moveTo>
                <a:lnTo>
                  <a:pt x="1952402" y="0"/>
                </a:lnTo>
                <a:lnTo>
                  <a:pt x="1952402" y="2020668"/>
                </a:lnTo>
                <a:lnTo>
                  <a:pt x="0" y="2020668"/>
                </a:lnTo>
                <a:lnTo>
                  <a:pt x="0" y="0"/>
                </a:lnTo>
                <a:close/>
              </a:path>
            </a:pathLst>
          </a:custGeom>
          <a:blipFill>
            <a:blip r:embed="rId16"/>
            <a:stretch>
              <a:fillRect l="0" t="0" r="0" b="0"/>
            </a:stretch>
          </a:blipFill>
        </p:spPr>
      </p:sp>
      <p:sp>
        <p:nvSpPr>
          <p:cNvPr name="TextBox 18" id="18"/>
          <p:cNvSpPr txBox="true"/>
          <p:nvPr/>
        </p:nvSpPr>
        <p:spPr>
          <a:xfrm rot="0">
            <a:off x="1077658" y="9215237"/>
            <a:ext cx="2193278" cy="340838"/>
          </a:xfrm>
          <a:prstGeom prst="rect">
            <a:avLst/>
          </a:prstGeom>
        </p:spPr>
        <p:txBody>
          <a:bodyPr anchor="t" rtlCol="false" tIns="0" lIns="0" bIns="0" rIns="0">
            <a:spAutoFit/>
          </a:bodyPr>
          <a:lstStyle/>
          <a:p>
            <a:pPr algn="ctr">
              <a:lnSpc>
                <a:spcPts val="2851"/>
              </a:lnSpc>
            </a:pPr>
            <a:r>
              <a:rPr lang="en-US" sz="1800">
                <a:solidFill>
                  <a:srgbClr val="000000"/>
                </a:solidFill>
                <a:latin typeface="Century Gothic Paneuropean"/>
                <a:ea typeface="Century Gothic Paneuropean"/>
                <a:cs typeface="Century Gothic Paneuropean"/>
                <a:sym typeface="Century Gothic Paneuropean"/>
              </a:rPr>
              <a:t>Multi-Year Winner</a:t>
            </a:r>
          </a:p>
        </p:txBody>
      </p:sp>
      <p:sp>
        <p:nvSpPr>
          <p:cNvPr name="TextBox 19" id="19"/>
          <p:cNvSpPr txBox="true"/>
          <p:nvPr/>
        </p:nvSpPr>
        <p:spPr>
          <a:xfrm rot="0">
            <a:off x="4395281" y="6464868"/>
            <a:ext cx="3005013" cy="340838"/>
          </a:xfrm>
          <a:prstGeom prst="rect">
            <a:avLst/>
          </a:prstGeom>
        </p:spPr>
        <p:txBody>
          <a:bodyPr anchor="t" rtlCol="false" tIns="0" lIns="0" bIns="0" rIns="0">
            <a:spAutoFit/>
          </a:bodyPr>
          <a:lstStyle/>
          <a:p>
            <a:pPr algn="ctr">
              <a:lnSpc>
                <a:spcPts val="2851"/>
              </a:lnSpc>
            </a:pPr>
            <a:r>
              <a:rPr lang="en-US" sz="1800">
                <a:solidFill>
                  <a:srgbClr val="000000"/>
                </a:solidFill>
                <a:latin typeface="Century Gothic Paneuropean"/>
                <a:ea typeface="Century Gothic Paneuropean"/>
                <a:cs typeface="Century Gothic Paneuropean"/>
                <a:sym typeface="Century Gothic Paneuropean"/>
              </a:rPr>
              <a:t>16th Consecutive Year</a:t>
            </a:r>
          </a:p>
        </p:txBody>
      </p:sp>
      <p:sp>
        <p:nvSpPr>
          <p:cNvPr name="TextBox 20" id="20"/>
          <p:cNvSpPr txBox="true"/>
          <p:nvPr/>
        </p:nvSpPr>
        <p:spPr>
          <a:xfrm rot="0">
            <a:off x="11786106" y="6464951"/>
            <a:ext cx="2016290" cy="340838"/>
          </a:xfrm>
          <a:prstGeom prst="rect">
            <a:avLst/>
          </a:prstGeom>
        </p:spPr>
        <p:txBody>
          <a:bodyPr anchor="t" rtlCol="false" tIns="0" lIns="0" bIns="0" rIns="0">
            <a:spAutoFit/>
          </a:bodyPr>
          <a:lstStyle/>
          <a:p>
            <a:pPr algn="ctr">
              <a:lnSpc>
                <a:spcPts val="2851"/>
              </a:lnSpc>
            </a:pPr>
            <a:r>
              <a:rPr lang="en-US" sz="1800">
                <a:solidFill>
                  <a:srgbClr val="000000"/>
                </a:solidFill>
                <a:latin typeface="Century Gothic Paneuropean"/>
                <a:ea typeface="Century Gothic Paneuropean"/>
                <a:cs typeface="Century Gothic Paneuropean"/>
                <a:sym typeface="Century Gothic Paneuropean"/>
              </a:rPr>
              <a:t>Multi-Year Winner</a:t>
            </a:r>
          </a:p>
        </p:txBody>
      </p:sp>
      <p:sp>
        <p:nvSpPr>
          <p:cNvPr name="TextBox 21" id="21"/>
          <p:cNvSpPr txBox="true"/>
          <p:nvPr/>
        </p:nvSpPr>
        <p:spPr>
          <a:xfrm rot="0">
            <a:off x="14588803" y="9191625"/>
            <a:ext cx="2745013" cy="340838"/>
          </a:xfrm>
          <a:prstGeom prst="rect">
            <a:avLst/>
          </a:prstGeom>
        </p:spPr>
        <p:txBody>
          <a:bodyPr anchor="t" rtlCol="false" tIns="0" lIns="0" bIns="0" rIns="0">
            <a:spAutoFit/>
          </a:bodyPr>
          <a:lstStyle/>
          <a:p>
            <a:pPr algn="ctr">
              <a:lnSpc>
                <a:spcPts val="2851"/>
              </a:lnSpc>
            </a:pPr>
            <a:r>
              <a:rPr lang="en-US" sz="1800">
                <a:solidFill>
                  <a:srgbClr val="000000"/>
                </a:solidFill>
                <a:latin typeface="Century Gothic Paneuropean"/>
                <a:ea typeface="Century Gothic Paneuropean"/>
                <a:cs typeface="Century Gothic Paneuropean"/>
                <a:sym typeface="Century Gothic Paneuropean"/>
              </a:rPr>
              <a:t>2019 - South Carolina</a:t>
            </a:r>
          </a:p>
        </p:txBody>
      </p:sp>
      <p:sp>
        <p:nvSpPr>
          <p:cNvPr name="TextBox 22" id="22"/>
          <p:cNvSpPr txBox="true"/>
          <p:nvPr/>
        </p:nvSpPr>
        <p:spPr>
          <a:xfrm rot="0">
            <a:off x="1154830" y="6464868"/>
            <a:ext cx="2671215" cy="340838"/>
          </a:xfrm>
          <a:prstGeom prst="rect">
            <a:avLst/>
          </a:prstGeom>
        </p:spPr>
        <p:txBody>
          <a:bodyPr anchor="t" rtlCol="false" tIns="0" lIns="0" bIns="0" rIns="0">
            <a:spAutoFit/>
          </a:bodyPr>
          <a:lstStyle/>
          <a:p>
            <a:pPr algn="ctr">
              <a:lnSpc>
                <a:spcPts val="2851"/>
              </a:lnSpc>
            </a:pPr>
            <a:r>
              <a:rPr lang="en-US" sz="1800">
                <a:solidFill>
                  <a:srgbClr val="000000"/>
                </a:solidFill>
                <a:latin typeface="Century Gothic Paneuropean"/>
                <a:ea typeface="Century Gothic Paneuropean"/>
                <a:cs typeface="Century Gothic Paneuropean"/>
                <a:sym typeface="Century Gothic Paneuropean"/>
              </a:rPr>
              <a:t>10</a:t>
            </a:r>
            <a:r>
              <a:rPr lang="en-US" sz="1800">
                <a:solidFill>
                  <a:srgbClr val="000000"/>
                </a:solidFill>
                <a:latin typeface="Century Gothic Paneuropean"/>
                <a:ea typeface="Century Gothic Paneuropean"/>
                <a:cs typeface="Century Gothic Paneuropean"/>
                <a:sym typeface="Century Gothic Paneuropean"/>
              </a:rPr>
              <a:t>th Consecutive Year</a:t>
            </a:r>
          </a:p>
        </p:txBody>
      </p:sp>
      <p:sp>
        <p:nvSpPr>
          <p:cNvPr name="TextBox 23" id="23"/>
          <p:cNvSpPr txBox="true"/>
          <p:nvPr/>
        </p:nvSpPr>
        <p:spPr>
          <a:xfrm rot="0">
            <a:off x="1506315" y="3613062"/>
            <a:ext cx="2783252" cy="340838"/>
          </a:xfrm>
          <a:prstGeom prst="rect">
            <a:avLst/>
          </a:prstGeom>
        </p:spPr>
        <p:txBody>
          <a:bodyPr anchor="t" rtlCol="false" tIns="0" lIns="0" bIns="0" rIns="0">
            <a:spAutoFit/>
          </a:bodyPr>
          <a:lstStyle/>
          <a:p>
            <a:pPr algn="ctr">
              <a:lnSpc>
                <a:spcPts val="2851"/>
              </a:lnSpc>
            </a:pPr>
            <a:r>
              <a:rPr lang="en-US" sz="1800">
                <a:solidFill>
                  <a:srgbClr val="000000"/>
                </a:solidFill>
                <a:latin typeface="Century Gothic Paneuropean"/>
                <a:ea typeface="Century Gothic Paneuropean"/>
                <a:cs typeface="Century Gothic Paneuropean"/>
                <a:sym typeface="Century Gothic Paneuropean"/>
              </a:rPr>
              <a:t>9x Partner of the Year</a:t>
            </a:r>
          </a:p>
        </p:txBody>
      </p:sp>
      <p:sp>
        <p:nvSpPr>
          <p:cNvPr name="TextBox 24" id="24"/>
          <p:cNvSpPr txBox="true"/>
          <p:nvPr/>
        </p:nvSpPr>
        <p:spPr>
          <a:xfrm rot="0">
            <a:off x="14193805" y="3613062"/>
            <a:ext cx="3535010" cy="340838"/>
          </a:xfrm>
          <a:prstGeom prst="rect">
            <a:avLst/>
          </a:prstGeom>
        </p:spPr>
        <p:txBody>
          <a:bodyPr anchor="t" rtlCol="false" tIns="0" lIns="0" bIns="0" rIns="0">
            <a:spAutoFit/>
          </a:bodyPr>
          <a:lstStyle/>
          <a:p>
            <a:pPr algn="ctr">
              <a:lnSpc>
                <a:spcPts val="2851"/>
              </a:lnSpc>
            </a:pPr>
            <a:r>
              <a:rPr lang="en-US" sz="1800">
                <a:solidFill>
                  <a:srgbClr val="000000"/>
                </a:solidFill>
                <a:latin typeface="Century Gothic Paneuropean"/>
                <a:ea typeface="Century Gothic Paneuropean"/>
                <a:cs typeface="Century Gothic Paneuropean"/>
                <a:sym typeface="Century Gothic Paneuropean"/>
              </a:rPr>
              <a:t>2019 Cloud Partner of the Year</a:t>
            </a:r>
          </a:p>
        </p:txBody>
      </p:sp>
      <p:sp>
        <p:nvSpPr>
          <p:cNvPr name="TextBox 25" id="25"/>
          <p:cNvSpPr txBox="true"/>
          <p:nvPr/>
        </p:nvSpPr>
        <p:spPr>
          <a:xfrm rot="0">
            <a:off x="10005381" y="9215237"/>
            <a:ext cx="3797015" cy="340838"/>
          </a:xfrm>
          <a:prstGeom prst="rect">
            <a:avLst/>
          </a:prstGeom>
        </p:spPr>
        <p:txBody>
          <a:bodyPr anchor="t" rtlCol="false" tIns="0" lIns="0" bIns="0" rIns="0">
            <a:spAutoFit/>
          </a:bodyPr>
          <a:lstStyle/>
          <a:p>
            <a:pPr algn="ctr">
              <a:lnSpc>
                <a:spcPts val="2851"/>
              </a:lnSpc>
            </a:pPr>
            <a:r>
              <a:rPr lang="en-US" sz="1800">
                <a:solidFill>
                  <a:srgbClr val="000000"/>
                </a:solidFill>
                <a:latin typeface="Century Gothic Paneuropean"/>
                <a:ea typeface="Century Gothic Paneuropean"/>
                <a:cs typeface="Century Gothic Paneuropean"/>
                <a:sym typeface="Century Gothic Paneuropean"/>
              </a:rPr>
              <a:t>Fastest Growing Companies in SC</a:t>
            </a:r>
          </a:p>
        </p:txBody>
      </p:sp>
      <p:sp>
        <p:nvSpPr>
          <p:cNvPr name="TextBox 26" id="26"/>
          <p:cNvSpPr txBox="true"/>
          <p:nvPr/>
        </p:nvSpPr>
        <p:spPr>
          <a:xfrm rot="0">
            <a:off x="8147039" y="6464868"/>
            <a:ext cx="2637183" cy="340838"/>
          </a:xfrm>
          <a:prstGeom prst="rect">
            <a:avLst/>
          </a:prstGeom>
        </p:spPr>
        <p:txBody>
          <a:bodyPr anchor="t" rtlCol="false" tIns="0" lIns="0" bIns="0" rIns="0">
            <a:spAutoFit/>
          </a:bodyPr>
          <a:lstStyle/>
          <a:p>
            <a:pPr algn="ctr">
              <a:lnSpc>
                <a:spcPts val="2851"/>
              </a:lnSpc>
            </a:pPr>
            <a:r>
              <a:rPr lang="en-US" sz="1800">
                <a:solidFill>
                  <a:srgbClr val="000000"/>
                </a:solidFill>
                <a:latin typeface="Century Gothic Paneuropean"/>
                <a:ea typeface="Century Gothic Paneuropean"/>
                <a:cs typeface="Century Gothic Paneuropean"/>
                <a:sym typeface="Century Gothic Paneuropean"/>
              </a:rPr>
              <a:t>14th Consecutive Year</a:t>
            </a:r>
          </a:p>
        </p:txBody>
      </p:sp>
      <p:sp>
        <p:nvSpPr>
          <p:cNvPr name="TextBox 27" id="27"/>
          <p:cNvSpPr txBox="true"/>
          <p:nvPr/>
        </p:nvSpPr>
        <p:spPr>
          <a:xfrm rot="0">
            <a:off x="14715720" y="6464868"/>
            <a:ext cx="2637183" cy="340838"/>
          </a:xfrm>
          <a:prstGeom prst="rect">
            <a:avLst/>
          </a:prstGeom>
        </p:spPr>
        <p:txBody>
          <a:bodyPr anchor="t" rtlCol="false" tIns="0" lIns="0" bIns="0" rIns="0">
            <a:spAutoFit/>
          </a:bodyPr>
          <a:lstStyle/>
          <a:p>
            <a:pPr algn="ctr">
              <a:lnSpc>
                <a:spcPts val="2851"/>
              </a:lnSpc>
            </a:pPr>
            <a:r>
              <a:rPr lang="en-US" sz="1800">
                <a:solidFill>
                  <a:srgbClr val="000000"/>
                </a:solidFill>
                <a:latin typeface="Century Gothic Paneuropean"/>
                <a:ea typeface="Century Gothic Paneuropean"/>
                <a:cs typeface="Century Gothic Paneuropean"/>
                <a:sym typeface="Century Gothic Paneuropean"/>
              </a:rPr>
              <a:t>2023-2025</a:t>
            </a:r>
          </a:p>
        </p:txBody>
      </p:sp>
      <p:sp>
        <p:nvSpPr>
          <p:cNvPr name="TextBox 28" id="28"/>
          <p:cNvSpPr txBox="true"/>
          <p:nvPr/>
        </p:nvSpPr>
        <p:spPr>
          <a:xfrm rot="0">
            <a:off x="8958728" y="3613062"/>
            <a:ext cx="5379456" cy="702821"/>
          </a:xfrm>
          <a:prstGeom prst="rect">
            <a:avLst/>
          </a:prstGeom>
        </p:spPr>
        <p:txBody>
          <a:bodyPr anchor="t" rtlCol="false" tIns="0" lIns="0" bIns="0" rIns="0">
            <a:spAutoFit/>
          </a:bodyPr>
          <a:lstStyle/>
          <a:p>
            <a:pPr algn="l" marL="325755" indent="-162878" lvl="1">
              <a:lnSpc>
                <a:spcPts val="2851"/>
              </a:lnSpc>
              <a:buFont typeface="Arial"/>
              <a:buChar char="•"/>
            </a:pPr>
            <a:r>
              <a:rPr lang="en-US" sz="1800">
                <a:solidFill>
                  <a:srgbClr val="000000"/>
                </a:solidFill>
                <a:latin typeface="Century Gothic Paneuropean"/>
                <a:ea typeface="Century Gothic Paneuropean"/>
                <a:cs typeface="Century Gothic Paneuropean"/>
                <a:sym typeface="Century Gothic Paneuropean"/>
              </a:rPr>
              <a:t>Professional Services Authorized Partner</a:t>
            </a:r>
          </a:p>
          <a:p>
            <a:pPr algn="l" marL="325755" indent="-162878" lvl="1">
              <a:lnSpc>
                <a:spcPts val="2851"/>
              </a:lnSpc>
              <a:buFont typeface="Arial"/>
              <a:buChar char="•"/>
            </a:pPr>
            <a:r>
              <a:rPr lang="en-US" sz="1800">
                <a:solidFill>
                  <a:srgbClr val="000000"/>
                </a:solidFill>
                <a:latin typeface="Century Gothic Paneuropean"/>
                <a:ea typeface="Century Gothic Paneuropean"/>
                <a:cs typeface="Century Gothic Paneuropean"/>
                <a:sym typeface="Century Gothic Paneuropean"/>
              </a:rPr>
              <a:t>2022 Carolinas Select Partner of the Year</a:t>
            </a:r>
          </a:p>
        </p:txBody>
      </p:sp>
      <p:sp>
        <p:nvSpPr>
          <p:cNvPr name="TextBox 29" id="29"/>
          <p:cNvSpPr txBox="true"/>
          <p:nvPr/>
        </p:nvSpPr>
        <p:spPr>
          <a:xfrm rot="0">
            <a:off x="6397883" y="9241560"/>
            <a:ext cx="3562400" cy="340838"/>
          </a:xfrm>
          <a:prstGeom prst="rect">
            <a:avLst/>
          </a:prstGeom>
        </p:spPr>
        <p:txBody>
          <a:bodyPr anchor="t" rtlCol="false" tIns="0" lIns="0" bIns="0" rIns="0">
            <a:spAutoFit/>
          </a:bodyPr>
          <a:lstStyle/>
          <a:p>
            <a:pPr algn="ctr">
              <a:lnSpc>
                <a:spcPts val="2851"/>
              </a:lnSpc>
            </a:pPr>
            <a:r>
              <a:rPr lang="en-US" sz="1800">
                <a:solidFill>
                  <a:srgbClr val="000000"/>
                </a:solidFill>
                <a:latin typeface="Century Gothic Paneuropean"/>
                <a:ea typeface="Century Gothic Paneuropean"/>
                <a:cs typeface="Century Gothic Paneuropean"/>
                <a:sym typeface="Century Gothic Paneuropean"/>
              </a:rPr>
              <a:t>2024 HSP 250 List</a:t>
            </a:r>
          </a:p>
        </p:txBody>
      </p:sp>
      <p:sp>
        <p:nvSpPr>
          <p:cNvPr name="TextBox 30" id="30"/>
          <p:cNvSpPr txBox="true"/>
          <p:nvPr/>
        </p:nvSpPr>
        <p:spPr>
          <a:xfrm rot="0">
            <a:off x="5293793" y="1101181"/>
            <a:ext cx="7329870" cy="879539"/>
          </a:xfrm>
          <a:prstGeom prst="rect">
            <a:avLst/>
          </a:prstGeom>
        </p:spPr>
        <p:txBody>
          <a:bodyPr anchor="t" rtlCol="false" tIns="0" lIns="0" bIns="0" rIns="0">
            <a:spAutoFit/>
          </a:bodyPr>
          <a:lstStyle/>
          <a:p>
            <a:pPr algn="ctr">
              <a:lnSpc>
                <a:spcPts val="7159"/>
              </a:lnSpc>
            </a:pPr>
            <a:r>
              <a:rPr lang="en-US" b="true" sz="5550">
                <a:solidFill>
                  <a:srgbClr val="373939"/>
                </a:solidFill>
                <a:latin typeface="Century Gothic Paneuropean Bold"/>
                <a:ea typeface="Century Gothic Paneuropean Bold"/>
                <a:cs typeface="Century Gothic Paneuropean Bold"/>
                <a:sym typeface="Century Gothic Paneuropean Bold"/>
              </a:rPr>
              <a:t>Industry Recognition</a:t>
            </a:r>
          </a:p>
        </p:txBody>
      </p:sp>
      <p:sp>
        <p:nvSpPr>
          <p:cNvPr name="TextBox 31" id="31"/>
          <p:cNvSpPr txBox="true"/>
          <p:nvPr/>
        </p:nvSpPr>
        <p:spPr>
          <a:xfrm rot="0">
            <a:off x="4183534" y="9194803"/>
            <a:ext cx="2016290" cy="340838"/>
          </a:xfrm>
          <a:prstGeom prst="rect">
            <a:avLst/>
          </a:prstGeom>
        </p:spPr>
        <p:txBody>
          <a:bodyPr anchor="t" rtlCol="false" tIns="0" lIns="0" bIns="0" rIns="0">
            <a:spAutoFit/>
          </a:bodyPr>
          <a:lstStyle/>
          <a:p>
            <a:pPr algn="ctr">
              <a:lnSpc>
                <a:spcPts val="2851"/>
              </a:lnSpc>
            </a:pPr>
            <a:r>
              <a:rPr lang="en-US" sz="1800">
                <a:solidFill>
                  <a:srgbClr val="000000"/>
                </a:solidFill>
                <a:latin typeface="Century Gothic Paneuropean"/>
                <a:ea typeface="Century Gothic Paneuropean"/>
                <a:cs typeface="Century Gothic Paneuropean"/>
                <a:sym typeface="Century Gothic Paneuropean"/>
              </a:rPr>
              <a:t>Multi-Year Winner</a:t>
            </a:r>
          </a:p>
        </p:txBody>
      </p:sp>
    </p:spTree>
  </p:cSld>
  <p:clrMapOvr>
    <a:masterClrMapping/>
  </p:clrMapOvr>
</p:sld>
</file>

<file path=ppt/slides/slide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9258300"/>
            <a:ext cx="18288000" cy="1580038"/>
            <a:chOff x="0" y="0"/>
            <a:chExt cx="4816593" cy="416142"/>
          </a:xfrm>
        </p:grpSpPr>
        <p:sp>
          <p:nvSpPr>
            <p:cNvPr name="Freeform 3" id="3"/>
            <p:cNvSpPr/>
            <p:nvPr/>
          </p:nvSpPr>
          <p:spPr>
            <a:xfrm flipH="false" flipV="false" rot="0">
              <a:off x="0" y="0"/>
              <a:ext cx="4816592" cy="416142"/>
            </a:xfrm>
            <a:custGeom>
              <a:avLst/>
              <a:gdLst/>
              <a:ahLst/>
              <a:cxnLst/>
              <a:rect r="r" b="b" t="t" l="l"/>
              <a:pathLst>
                <a:path h="416142" w="4816592">
                  <a:moveTo>
                    <a:pt x="0" y="0"/>
                  </a:moveTo>
                  <a:lnTo>
                    <a:pt x="4816592" y="0"/>
                  </a:lnTo>
                  <a:lnTo>
                    <a:pt x="4816592" y="416142"/>
                  </a:lnTo>
                  <a:lnTo>
                    <a:pt x="0" y="416142"/>
                  </a:lnTo>
                  <a:close/>
                </a:path>
              </a:pathLst>
            </a:custGeom>
            <a:solidFill>
              <a:srgbClr val="02637F"/>
            </a:solidFill>
          </p:spPr>
        </p:sp>
        <p:sp>
          <p:nvSpPr>
            <p:cNvPr name="TextBox 4" id="4"/>
            <p:cNvSpPr txBox="true"/>
            <p:nvPr/>
          </p:nvSpPr>
          <p:spPr>
            <a:xfrm>
              <a:off x="0" y="-19050"/>
              <a:ext cx="4816593" cy="435192"/>
            </a:xfrm>
            <a:prstGeom prst="rect">
              <a:avLst/>
            </a:prstGeom>
          </p:spPr>
          <p:txBody>
            <a:bodyPr anchor="ctr" rtlCol="false" tIns="50800" lIns="50800" bIns="50800" rIns="50800"/>
            <a:lstStyle/>
            <a:p>
              <a:pPr algn="ctr">
                <a:lnSpc>
                  <a:spcPts val="3091"/>
                </a:lnSpc>
              </a:pPr>
            </a:p>
          </p:txBody>
        </p:sp>
      </p:grpSp>
      <p:sp>
        <p:nvSpPr>
          <p:cNvPr name="TextBox 5" id="5"/>
          <p:cNvSpPr txBox="true"/>
          <p:nvPr/>
        </p:nvSpPr>
        <p:spPr>
          <a:xfrm rot="0">
            <a:off x="1641802" y="1482667"/>
            <a:ext cx="11544639" cy="945354"/>
          </a:xfrm>
          <a:prstGeom prst="rect">
            <a:avLst/>
          </a:prstGeom>
        </p:spPr>
        <p:txBody>
          <a:bodyPr anchor="t" rtlCol="false" tIns="0" lIns="0" bIns="0" rIns="0">
            <a:spAutoFit/>
          </a:bodyPr>
          <a:lstStyle/>
          <a:p>
            <a:pPr algn="l">
              <a:lnSpc>
                <a:spcPts val="7745"/>
              </a:lnSpc>
            </a:pPr>
            <a:r>
              <a:rPr lang="en-US" sz="5532" b="true">
                <a:solidFill>
                  <a:srgbClr val="373939"/>
                </a:solidFill>
                <a:latin typeface="Century Gothic Paneuropean Bold"/>
                <a:ea typeface="Century Gothic Paneuropean Bold"/>
                <a:cs typeface="Century Gothic Paneuropean Bold"/>
                <a:sym typeface="Century Gothic Paneuropean Bold"/>
              </a:rPr>
              <a:t>Our Key Differentiators</a:t>
            </a:r>
          </a:p>
        </p:txBody>
      </p:sp>
      <p:sp>
        <p:nvSpPr>
          <p:cNvPr name="TextBox 6" id="6"/>
          <p:cNvSpPr txBox="true"/>
          <p:nvPr/>
        </p:nvSpPr>
        <p:spPr>
          <a:xfrm rot="0">
            <a:off x="1555113" y="2601983"/>
            <a:ext cx="7885213" cy="2647950"/>
          </a:xfrm>
          <a:prstGeom prst="rect">
            <a:avLst/>
          </a:prstGeom>
        </p:spPr>
        <p:txBody>
          <a:bodyPr anchor="t" rtlCol="false" tIns="0" lIns="0" bIns="0" rIns="0">
            <a:spAutoFit/>
          </a:bodyPr>
          <a:lstStyle/>
          <a:p>
            <a:pPr algn="l" marL="431801" indent="-215900" lvl="1">
              <a:lnSpc>
                <a:spcPts val="3000"/>
              </a:lnSpc>
              <a:buFont typeface="Arial"/>
              <a:buChar char="•"/>
            </a:pPr>
            <a:r>
              <a:rPr lang="en-US" sz="2000">
                <a:solidFill>
                  <a:srgbClr val="373939"/>
                </a:solidFill>
                <a:latin typeface="Century Gothic Paneuropean"/>
                <a:ea typeface="Century Gothic Paneuropean"/>
                <a:cs typeface="Century Gothic Paneuropean"/>
                <a:sym typeface="Century Gothic Paneuropean"/>
              </a:rPr>
              <a:t>9x Microsoft Partner of the Year</a:t>
            </a:r>
          </a:p>
          <a:p>
            <a:pPr algn="l" marL="431801" indent="-215900" lvl="1">
              <a:lnSpc>
                <a:spcPts val="3000"/>
              </a:lnSpc>
              <a:buFont typeface="Arial"/>
              <a:buChar char="•"/>
            </a:pPr>
            <a:r>
              <a:rPr lang="en-US" sz="2000">
                <a:solidFill>
                  <a:srgbClr val="373939"/>
                </a:solidFill>
                <a:latin typeface="Century Gothic Paneuropean"/>
                <a:ea typeface="Century Gothic Paneuropean"/>
                <a:cs typeface="Century Gothic Paneuropean"/>
                <a:sym typeface="Century Gothic Paneuropean"/>
              </a:rPr>
              <a:t>6 Solution Partner with Microsoft</a:t>
            </a:r>
          </a:p>
          <a:p>
            <a:pPr algn="l" marL="431801" indent="-215900" lvl="1">
              <a:lnSpc>
                <a:spcPts val="3000"/>
              </a:lnSpc>
              <a:buFont typeface="Arial"/>
              <a:buChar char="•"/>
            </a:pPr>
            <a:r>
              <a:rPr lang="en-US" sz="2000">
                <a:solidFill>
                  <a:srgbClr val="373939"/>
                </a:solidFill>
                <a:latin typeface="Century Gothic Paneuropean"/>
                <a:ea typeface="Century Gothic Paneuropean"/>
                <a:cs typeface="Century Gothic Paneuropean"/>
                <a:sym typeface="Century Gothic Paneuropean"/>
              </a:rPr>
              <a:t>Year-Over-Year 98%+ Customer Satisfaction Score</a:t>
            </a:r>
          </a:p>
          <a:p>
            <a:pPr algn="l" marL="431801" indent="-215900" lvl="1">
              <a:lnSpc>
                <a:spcPts val="3000"/>
              </a:lnSpc>
              <a:buFont typeface="Arial"/>
              <a:buChar char="•"/>
            </a:pPr>
            <a:r>
              <a:rPr lang="en-US" sz="2000">
                <a:solidFill>
                  <a:srgbClr val="373939"/>
                </a:solidFill>
                <a:latin typeface="Century Gothic Paneuropean"/>
                <a:ea typeface="Century Gothic Paneuropean"/>
                <a:cs typeface="Century Gothic Paneuropean"/>
                <a:sym typeface="Century Gothic Paneuropean"/>
              </a:rPr>
              <a:t>30+ Years of Experience</a:t>
            </a:r>
          </a:p>
          <a:p>
            <a:pPr algn="l" marL="431801" indent="-215900" lvl="1">
              <a:lnSpc>
                <a:spcPts val="3000"/>
              </a:lnSpc>
              <a:buFont typeface="Arial"/>
              <a:buChar char="•"/>
            </a:pPr>
            <a:r>
              <a:rPr lang="en-US" sz="2000">
                <a:solidFill>
                  <a:srgbClr val="373939"/>
                </a:solidFill>
                <a:latin typeface="Century Gothic Paneuropean"/>
                <a:ea typeface="Century Gothic Paneuropean"/>
                <a:cs typeface="Century Gothic Paneuropean"/>
                <a:sym typeface="Century Gothic Paneuropean"/>
              </a:rPr>
              <a:t>Strategic Advisory Services</a:t>
            </a:r>
          </a:p>
          <a:p>
            <a:pPr algn="l" marL="431801" indent="-215900" lvl="1">
              <a:lnSpc>
                <a:spcPts val="3000"/>
              </a:lnSpc>
              <a:buFont typeface="Arial"/>
              <a:buChar char="•"/>
            </a:pPr>
            <a:r>
              <a:rPr lang="en-US" sz="2000">
                <a:solidFill>
                  <a:srgbClr val="373939"/>
                </a:solidFill>
                <a:latin typeface="Century Gothic Paneuropean"/>
                <a:ea typeface="Century Gothic Paneuropean"/>
                <a:cs typeface="Century Gothic Paneuropean"/>
                <a:sym typeface="Century Gothic Paneuropean"/>
              </a:rPr>
              <a:t>Award-Winning Organizational Change Management Team</a:t>
            </a:r>
          </a:p>
          <a:p>
            <a:pPr algn="l">
              <a:lnSpc>
                <a:spcPts val="3000"/>
              </a:lnSpc>
            </a:pPr>
          </a:p>
        </p:txBody>
      </p:sp>
      <p:sp>
        <p:nvSpPr>
          <p:cNvPr name="TextBox 7" id="7"/>
          <p:cNvSpPr txBox="true"/>
          <p:nvPr/>
        </p:nvSpPr>
        <p:spPr>
          <a:xfrm rot="0">
            <a:off x="1555113" y="6550953"/>
            <a:ext cx="4886027" cy="1934687"/>
          </a:xfrm>
          <a:prstGeom prst="rect">
            <a:avLst/>
          </a:prstGeom>
        </p:spPr>
        <p:txBody>
          <a:bodyPr anchor="t" rtlCol="false" tIns="0" lIns="0" bIns="0" rIns="0">
            <a:spAutoFit/>
          </a:bodyPr>
          <a:lstStyle/>
          <a:p>
            <a:pPr algn="l">
              <a:lnSpc>
                <a:spcPts val="1517"/>
              </a:lnSpc>
            </a:pPr>
            <a:r>
              <a:rPr lang="en-US" sz="1896" b="true">
                <a:solidFill>
                  <a:srgbClr val="009ECC"/>
                </a:solidFill>
                <a:latin typeface="Century Gothic Paneuropean Bold"/>
                <a:ea typeface="Century Gothic Paneuropean Bold"/>
                <a:cs typeface="Century Gothic Paneuropean Bold"/>
                <a:sym typeface="Century Gothic Paneuropean Bold"/>
              </a:rPr>
              <a:t>AI Workforce</a:t>
            </a:r>
            <a:r>
              <a:rPr lang="en-US" sz="1896" b="true">
                <a:solidFill>
                  <a:srgbClr val="009ECC"/>
                </a:solidFill>
                <a:latin typeface="Century Gothic Paneuropean Bold"/>
                <a:ea typeface="Century Gothic Paneuropean Bold"/>
                <a:cs typeface="Century Gothic Paneuropean Bold"/>
                <a:sym typeface="Century Gothic Paneuropean Bold"/>
              </a:rPr>
              <a:t> Solutions</a:t>
            </a:r>
          </a:p>
          <a:p>
            <a:pPr algn="l">
              <a:lnSpc>
                <a:spcPts val="1517"/>
              </a:lnSpc>
            </a:pPr>
          </a:p>
          <a:p>
            <a:pPr algn="l" marL="409539" indent="-204770" lvl="1">
              <a:lnSpc>
                <a:spcPts val="1517"/>
              </a:lnSpc>
              <a:buFont typeface="Arial"/>
              <a:buChar char="•"/>
            </a:pPr>
            <a:r>
              <a:rPr lang="en-US" sz="1896">
                <a:solidFill>
                  <a:srgbClr val="373939"/>
                </a:solidFill>
                <a:latin typeface="Century Gothic Paneuropean"/>
                <a:ea typeface="Century Gothic Paneuropean"/>
                <a:cs typeface="Century Gothic Paneuropean"/>
                <a:sym typeface="Century Gothic Paneuropean"/>
              </a:rPr>
              <a:t>Teamwork Deployment​</a:t>
            </a:r>
          </a:p>
          <a:p>
            <a:pPr algn="l">
              <a:lnSpc>
                <a:spcPts val="1517"/>
              </a:lnSpc>
            </a:pPr>
          </a:p>
          <a:p>
            <a:pPr algn="l" marL="409539" indent="-204770" lvl="1">
              <a:lnSpc>
                <a:spcPts val="1517"/>
              </a:lnSpc>
              <a:buFont typeface="Arial"/>
              <a:buChar char="•"/>
            </a:pPr>
            <a:r>
              <a:rPr lang="en-US" sz="1896">
                <a:solidFill>
                  <a:srgbClr val="373939"/>
                </a:solidFill>
                <a:latin typeface="Century Gothic Paneuropean"/>
                <a:ea typeface="Century Gothic Paneuropean"/>
                <a:cs typeface="Century Gothic Paneuropean"/>
                <a:sym typeface="Century Gothic Paneuropean"/>
              </a:rPr>
              <a:t>Calling for Teams​</a:t>
            </a:r>
          </a:p>
          <a:p>
            <a:pPr algn="l">
              <a:lnSpc>
                <a:spcPts val="1517"/>
              </a:lnSpc>
            </a:pPr>
          </a:p>
          <a:p>
            <a:pPr algn="l" marL="409539" indent="-204770" lvl="1">
              <a:lnSpc>
                <a:spcPts val="1517"/>
              </a:lnSpc>
              <a:buFont typeface="Arial"/>
              <a:buChar char="•"/>
            </a:pPr>
            <a:r>
              <a:rPr lang="en-US" sz="1896">
                <a:solidFill>
                  <a:srgbClr val="373939"/>
                </a:solidFill>
                <a:latin typeface="Century Gothic Paneuropean"/>
                <a:ea typeface="Century Gothic Paneuropean"/>
                <a:cs typeface="Century Gothic Paneuropean"/>
                <a:sym typeface="Century Gothic Paneuropean"/>
              </a:rPr>
              <a:t>Endpoint Management</a:t>
            </a:r>
          </a:p>
          <a:p>
            <a:pPr algn="l">
              <a:lnSpc>
                <a:spcPts val="1517"/>
              </a:lnSpc>
            </a:pPr>
          </a:p>
          <a:p>
            <a:pPr algn="l" marL="409539" indent="-204770" lvl="1">
              <a:lnSpc>
                <a:spcPts val="1517"/>
              </a:lnSpc>
              <a:buFont typeface="Arial"/>
              <a:buChar char="•"/>
            </a:pPr>
            <a:r>
              <a:rPr lang="en-US" sz="1896">
                <a:solidFill>
                  <a:srgbClr val="373939"/>
                </a:solidFill>
                <a:latin typeface="Century Gothic Paneuropean"/>
                <a:ea typeface="Century Gothic Paneuropean"/>
                <a:cs typeface="Century Gothic Paneuropean"/>
                <a:sym typeface="Century Gothic Paneuropean"/>
              </a:rPr>
              <a:t>Organizational Change Management</a:t>
            </a:r>
          </a:p>
          <a:p>
            <a:pPr algn="l">
              <a:lnSpc>
                <a:spcPts val="1517"/>
              </a:lnSpc>
            </a:pPr>
          </a:p>
        </p:txBody>
      </p:sp>
      <p:sp>
        <p:nvSpPr>
          <p:cNvPr name="TextBox 8" id="8"/>
          <p:cNvSpPr txBox="true"/>
          <p:nvPr/>
        </p:nvSpPr>
        <p:spPr>
          <a:xfrm rot="0">
            <a:off x="7150452" y="6560478"/>
            <a:ext cx="4844356" cy="1651495"/>
          </a:xfrm>
          <a:prstGeom prst="rect">
            <a:avLst/>
          </a:prstGeom>
        </p:spPr>
        <p:txBody>
          <a:bodyPr anchor="t" rtlCol="false" tIns="0" lIns="0" bIns="0" rIns="0">
            <a:spAutoFit/>
          </a:bodyPr>
          <a:lstStyle/>
          <a:p>
            <a:pPr algn="l">
              <a:lnSpc>
                <a:spcPts val="1498"/>
              </a:lnSpc>
            </a:pPr>
            <a:r>
              <a:rPr lang="en-US" b="true" sz="1896">
                <a:solidFill>
                  <a:srgbClr val="009ECC"/>
                </a:solidFill>
                <a:latin typeface="Century Gothic Paneuropean Bold"/>
                <a:ea typeface="Century Gothic Paneuropean Bold"/>
                <a:cs typeface="Century Gothic Paneuropean Bold"/>
                <a:sym typeface="Century Gothic Paneuropean Bold"/>
              </a:rPr>
              <a:t>Security​</a:t>
            </a:r>
          </a:p>
          <a:p>
            <a:pPr algn="l">
              <a:lnSpc>
                <a:spcPts val="1498"/>
              </a:lnSpc>
            </a:pPr>
          </a:p>
          <a:p>
            <a:pPr algn="l" marL="409539" indent="-204770" lvl="1">
              <a:lnSpc>
                <a:spcPts val="1498"/>
              </a:lnSpc>
              <a:buFont typeface="Arial"/>
              <a:buChar char="•"/>
            </a:pPr>
            <a:r>
              <a:rPr lang="en-US" sz="1896">
                <a:solidFill>
                  <a:srgbClr val="373939"/>
                </a:solidFill>
                <a:latin typeface="Century Gothic Paneuropean"/>
                <a:ea typeface="Century Gothic Paneuropean"/>
                <a:cs typeface="Century Gothic Paneuropean"/>
                <a:sym typeface="Century Gothic Paneuropean"/>
              </a:rPr>
              <a:t>Information Protection &amp; Governance​</a:t>
            </a:r>
          </a:p>
          <a:p>
            <a:pPr algn="l">
              <a:lnSpc>
                <a:spcPts val="1498"/>
              </a:lnSpc>
            </a:pPr>
          </a:p>
          <a:p>
            <a:pPr algn="l" marL="409539" indent="-204770" lvl="1">
              <a:lnSpc>
                <a:spcPts val="1498"/>
              </a:lnSpc>
              <a:buFont typeface="Arial"/>
              <a:buChar char="•"/>
            </a:pPr>
            <a:r>
              <a:rPr lang="en-US" sz="1896">
                <a:solidFill>
                  <a:srgbClr val="373939"/>
                </a:solidFill>
                <a:latin typeface="Century Gothic Paneuropean"/>
                <a:ea typeface="Century Gothic Paneuropean"/>
                <a:cs typeface="Century Gothic Paneuropean"/>
                <a:sym typeface="Century Gothic Paneuropean"/>
              </a:rPr>
              <a:t>Threat Protection​</a:t>
            </a:r>
          </a:p>
          <a:p>
            <a:pPr algn="l">
              <a:lnSpc>
                <a:spcPts val="1498"/>
              </a:lnSpc>
            </a:pPr>
          </a:p>
          <a:p>
            <a:pPr algn="l" marL="409539" indent="-204770" lvl="1">
              <a:lnSpc>
                <a:spcPts val="1498"/>
              </a:lnSpc>
              <a:buFont typeface="Arial"/>
              <a:buChar char="•"/>
            </a:pPr>
            <a:r>
              <a:rPr lang="en-US" sz="1896">
                <a:solidFill>
                  <a:srgbClr val="373939"/>
                </a:solidFill>
                <a:latin typeface="Century Gothic Paneuropean"/>
                <a:ea typeface="Century Gothic Paneuropean"/>
                <a:cs typeface="Century Gothic Paneuropean"/>
                <a:sym typeface="Century Gothic Paneuropean"/>
              </a:rPr>
              <a:t>Identity &amp; Access Management​</a:t>
            </a:r>
          </a:p>
          <a:p>
            <a:pPr algn="l">
              <a:lnSpc>
                <a:spcPts val="1498"/>
              </a:lnSpc>
            </a:pPr>
          </a:p>
          <a:p>
            <a:pPr algn="l" marL="409539" indent="-204770" lvl="1">
              <a:lnSpc>
                <a:spcPts val="1498"/>
              </a:lnSpc>
              <a:buFont typeface="Arial"/>
              <a:buChar char="•"/>
            </a:pPr>
            <a:r>
              <a:rPr lang="en-US" sz="1896">
                <a:solidFill>
                  <a:srgbClr val="373939"/>
                </a:solidFill>
                <a:latin typeface="Century Gothic Paneuropean"/>
                <a:ea typeface="Century Gothic Paneuropean"/>
                <a:cs typeface="Century Gothic Paneuropean"/>
                <a:sym typeface="Century Gothic Paneuropean"/>
              </a:rPr>
              <a:t>Cloud Security</a:t>
            </a:r>
          </a:p>
        </p:txBody>
      </p:sp>
      <p:sp>
        <p:nvSpPr>
          <p:cNvPr name="TextBox 9" id="9"/>
          <p:cNvSpPr txBox="true"/>
          <p:nvPr/>
        </p:nvSpPr>
        <p:spPr>
          <a:xfrm rot="0">
            <a:off x="13115735" y="6550953"/>
            <a:ext cx="3552211" cy="1781364"/>
          </a:xfrm>
          <a:prstGeom prst="rect">
            <a:avLst/>
          </a:prstGeom>
        </p:spPr>
        <p:txBody>
          <a:bodyPr anchor="t" rtlCol="false" tIns="0" lIns="0" bIns="0" rIns="0">
            <a:spAutoFit/>
          </a:bodyPr>
          <a:lstStyle/>
          <a:p>
            <a:pPr algn="l">
              <a:lnSpc>
                <a:spcPts val="1517"/>
              </a:lnSpc>
            </a:pPr>
            <a:r>
              <a:rPr lang="en-US" sz="1896" b="true">
                <a:solidFill>
                  <a:srgbClr val="009ECC"/>
                </a:solidFill>
                <a:latin typeface="Century Gothic Paneuropean Bold"/>
                <a:ea typeface="Century Gothic Paneuropean Bold"/>
                <a:cs typeface="Century Gothic Paneuropean Bold"/>
                <a:sym typeface="Century Gothic Paneuropean Bold"/>
              </a:rPr>
              <a:t>Clo</a:t>
            </a:r>
            <a:r>
              <a:rPr lang="en-US" sz="1896" b="true">
                <a:solidFill>
                  <a:srgbClr val="009ECC"/>
                </a:solidFill>
                <a:latin typeface="Century Gothic Paneuropean Bold"/>
                <a:ea typeface="Century Gothic Paneuropean Bold"/>
                <a:cs typeface="Century Gothic Paneuropean Bold"/>
                <a:sym typeface="Century Gothic Paneuropean Bold"/>
              </a:rPr>
              <a:t>ud &amp; AI Platforms</a:t>
            </a:r>
          </a:p>
          <a:p>
            <a:pPr algn="l">
              <a:lnSpc>
                <a:spcPts val="1517"/>
              </a:lnSpc>
            </a:pPr>
          </a:p>
          <a:p>
            <a:pPr algn="l" marL="409539" indent="-204770" lvl="1">
              <a:lnSpc>
                <a:spcPts val="1517"/>
              </a:lnSpc>
              <a:buFont typeface="Arial"/>
              <a:buChar char="•"/>
            </a:pPr>
            <a:r>
              <a:rPr lang="en-US" sz="1896">
                <a:solidFill>
                  <a:srgbClr val="373939"/>
                </a:solidFill>
                <a:latin typeface="Century Gothic Paneuropean"/>
                <a:ea typeface="Century Gothic Paneuropean"/>
                <a:cs typeface="Century Gothic Paneuropean"/>
                <a:sym typeface="Century Gothic Paneuropean"/>
              </a:rPr>
              <a:t>Azure Virtual Desktop​</a:t>
            </a:r>
          </a:p>
          <a:p>
            <a:pPr algn="l">
              <a:lnSpc>
                <a:spcPts val="1517"/>
              </a:lnSpc>
            </a:pPr>
          </a:p>
          <a:p>
            <a:pPr algn="l" marL="409539" indent="-204770" lvl="1">
              <a:lnSpc>
                <a:spcPts val="1517"/>
              </a:lnSpc>
              <a:buFont typeface="Arial"/>
              <a:buChar char="•"/>
            </a:pPr>
            <a:r>
              <a:rPr lang="en-US" sz="1896">
                <a:solidFill>
                  <a:srgbClr val="373939"/>
                </a:solidFill>
                <a:latin typeface="Century Gothic Paneuropean"/>
                <a:ea typeface="Century Gothic Paneuropean"/>
                <a:cs typeface="Century Gothic Paneuropean"/>
                <a:sym typeface="Century Gothic Paneuropean"/>
              </a:rPr>
              <a:t>Azure VMware Solution</a:t>
            </a:r>
          </a:p>
          <a:p>
            <a:pPr algn="l">
              <a:lnSpc>
                <a:spcPts val="1517"/>
              </a:lnSpc>
            </a:pPr>
          </a:p>
          <a:p>
            <a:pPr algn="l" marL="409539" indent="-204770" lvl="1">
              <a:lnSpc>
                <a:spcPts val="2731"/>
              </a:lnSpc>
              <a:buFont typeface="Arial"/>
              <a:buChar char="•"/>
            </a:pPr>
            <a:r>
              <a:rPr lang="en-US" sz="1896">
                <a:solidFill>
                  <a:srgbClr val="373939"/>
                </a:solidFill>
                <a:latin typeface="Century Gothic Paneuropean"/>
                <a:ea typeface="Century Gothic Paneuropean"/>
                <a:cs typeface="Century Gothic Paneuropean"/>
                <a:sym typeface="Century Gothic Paneuropean"/>
              </a:rPr>
              <a:t>Infra and Database Migration to Azure</a:t>
            </a:r>
          </a:p>
        </p:txBody>
      </p:sp>
      <p:sp>
        <p:nvSpPr>
          <p:cNvPr name="TextBox 10" id="10"/>
          <p:cNvSpPr txBox="true"/>
          <p:nvPr/>
        </p:nvSpPr>
        <p:spPr>
          <a:xfrm rot="0">
            <a:off x="9915530" y="2601983"/>
            <a:ext cx="7095316" cy="2266950"/>
          </a:xfrm>
          <a:prstGeom prst="rect">
            <a:avLst/>
          </a:prstGeom>
        </p:spPr>
        <p:txBody>
          <a:bodyPr anchor="t" rtlCol="false" tIns="0" lIns="0" bIns="0" rIns="0">
            <a:spAutoFit/>
          </a:bodyPr>
          <a:lstStyle/>
          <a:p>
            <a:pPr algn="l" marL="431801" indent="-215900" lvl="1">
              <a:lnSpc>
                <a:spcPts val="3000"/>
              </a:lnSpc>
              <a:buFont typeface="Arial"/>
              <a:buChar char="•"/>
            </a:pPr>
            <a:r>
              <a:rPr lang="en-US" sz="2000">
                <a:solidFill>
                  <a:srgbClr val="373939"/>
                </a:solidFill>
                <a:latin typeface="Century Gothic Paneuropean"/>
                <a:ea typeface="Century Gothic Paneuropean"/>
                <a:cs typeface="Century Gothic Paneuropean"/>
                <a:sym typeface="Century Gothic Paneuropean"/>
              </a:rPr>
              <a:t>The Managed Services Team is US-based and comprised of all internal employees</a:t>
            </a:r>
          </a:p>
          <a:p>
            <a:pPr algn="l" marL="431801" indent="-215900" lvl="1">
              <a:lnSpc>
                <a:spcPts val="3000"/>
              </a:lnSpc>
              <a:buFont typeface="Arial"/>
              <a:buChar char="•"/>
            </a:pPr>
            <a:r>
              <a:rPr lang="en-US" sz="2000">
                <a:solidFill>
                  <a:srgbClr val="373939"/>
                </a:solidFill>
                <a:latin typeface="Century Gothic Paneuropean"/>
                <a:ea typeface="Century Gothic Paneuropean"/>
                <a:cs typeface="Century Gothic Paneuropean"/>
                <a:sym typeface="Century Gothic Paneuropean"/>
              </a:rPr>
              <a:t>Our Managed Security Services Team customizes response mechanisms (integrate vs. overwrite) with the client's current operations and processes</a:t>
            </a:r>
          </a:p>
          <a:p>
            <a:pPr algn="l" marL="431801" indent="-215900" lvl="1">
              <a:lnSpc>
                <a:spcPts val="3000"/>
              </a:lnSpc>
              <a:buFont typeface="Arial"/>
              <a:buChar char="•"/>
            </a:pPr>
            <a:r>
              <a:rPr lang="en-US" sz="2000">
                <a:solidFill>
                  <a:srgbClr val="373939"/>
                </a:solidFill>
                <a:latin typeface="Century Gothic Paneuropean"/>
                <a:ea typeface="Century Gothic Paneuropean"/>
                <a:cs typeface="Century Gothic Paneuropean"/>
                <a:sym typeface="Century Gothic Paneuropean"/>
              </a:rPr>
              <a:t>Nutanix Premier Partner</a:t>
            </a:r>
          </a:p>
        </p:txBody>
      </p:sp>
      <p:sp>
        <p:nvSpPr>
          <p:cNvPr name="TextBox 11" id="11"/>
          <p:cNvSpPr txBox="true"/>
          <p:nvPr/>
        </p:nvSpPr>
        <p:spPr>
          <a:xfrm rot="0">
            <a:off x="4131066" y="5723467"/>
            <a:ext cx="10025868" cy="382162"/>
          </a:xfrm>
          <a:prstGeom prst="rect">
            <a:avLst/>
          </a:prstGeom>
        </p:spPr>
        <p:txBody>
          <a:bodyPr anchor="t" rtlCol="false" tIns="0" lIns="0" bIns="0" rIns="0">
            <a:spAutoFit/>
          </a:bodyPr>
          <a:lstStyle/>
          <a:p>
            <a:pPr algn="ctr">
              <a:lnSpc>
                <a:spcPts val="3091"/>
              </a:lnSpc>
              <a:spcBef>
                <a:spcPct val="0"/>
              </a:spcBef>
            </a:pPr>
            <a:r>
              <a:rPr lang="en-US" b="true" sz="2396" spc="385">
                <a:solidFill>
                  <a:srgbClr val="373939"/>
                </a:solidFill>
                <a:latin typeface="Century Gothic Paneuropean Bold"/>
                <a:ea typeface="Century Gothic Paneuropean Bold"/>
                <a:cs typeface="Century Gothic Paneuropean Bold"/>
                <a:sym typeface="Century Gothic Paneuropean Bold"/>
              </a:rPr>
              <a:t>OUR </a:t>
            </a:r>
            <a:r>
              <a:rPr lang="en-US" b="true" sz="2396" spc="385">
                <a:solidFill>
                  <a:srgbClr val="373939"/>
                </a:solidFill>
                <a:latin typeface="Century Gothic Paneuropean Bold"/>
                <a:ea typeface="Century Gothic Paneuropean Bold"/>
                <a:cs typeface="Century Gothic Paneuropean Bold"/>
                <a:sym typeface="Century Gothic Paneuropean Bold"/>
              </a:rPr>
              <a:t>MICROSOFT ADVANCED SPECIALIZATIONS</a:t>
            </a:r>
          </a:p>
        </p:txBody>
      </p:sp>
    </p:spTree>
  </p:cSld>
  <p:clrMapOvr>
    <a:masterClrMapping/>
  </p:clrMapOvr>
</p:sld>
</file>

<file path=ppt/slides/slide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132799" y="990600"/>
            <a:ext cx="15809613" cy="879594"/>
          </a:xfrm>
          <a:prstGeom prst="rect">
            <a:avLst/>
          </a:prstGeom>
        </p:spPr>
        <p:txBody>
          <a:bodyPr anchor="t" rtlCol="false" tIns="0" lIns="0" bIns="0" rIns="0">
            <a:spAutoFit/>
          </a:bodyPr>
          <a:lstStyle/>
          <a:p>
            <a:pPr algn="l">
              <a:lnSpc>
                <a:spcPts val="7153"/>
              </a:lnSpc>
            </a:pPr>
            <a:r>
              <a:rPr lang="en-US" sz="5545" b="true">
                <a:solidFill>
                  <a:srgbClr val="373939"/>
                </a:solidFill>
                <a:latin typeface="Century Gothic Paneuropean Bold"/>
                <a:ea typeface="Century Gothic Paneuropean Bold"/>
                <a:cs typeface="Century Gothic Paneuropean Bold"/>
                <a:sym typeface="Century Gothic Paneuropean Bold"/>
              </a:rPr>
              <a:t>Our Key Differentiators &amp; Phrases (Explained)</a:t>
            </a:r>
          </a:p>
        </p:txBody>
      </p:sp>
      <p:sp>
        <p:nvSpPr>
          <p:cNvPr name="TextBox 3" id="3"/>
          <p:cNvSpPr txBox="true"/>
          <p:nvPr/>
        </p:nvSpPr>
        <p:spPr>
          <a:xfrm rot="0">
            <a:off x="1826763" y="2367032"/>
            <a:ext cx="4984430" cy="382127"/>
          </a:xfrm>
          <a:prstGeom prst="rect">
            <a:avLst/>
          </a:prstGeom>
        </p:spPr>
        <p:txBody>
          <a:bodyPr anchor="t" rtlCol="false" tIns="0" lIns="0" bIns="0" rIns="0">
            <a:spAutoFit/>
          </a:bodyPr>
          <a:lstStyle/>
          <a:p>
            <a:pPr algn="l">
              <a:lnSpc>
                <a:spcPts val="3095"/>
              </a:lnSpc>
            </a:pPr>
            <a:r>
              <a:rPr lang="en-US" sz="2399" b="true">
                <a:solidFill>
                  <a:srgbClr val="02637F"/>
                </a:solidFill>
                <a:latin typeface="Century Gothic Paneuropean Bold"/>
                <a:ea typeface="Century Gothic Paneuropean Bold"/>
                <a:cs typeface="Century Gothic Paneuropean Bold"/>
                <a:sym typeface="Century Gothic Paneuropean Bold"/>
              </a:rPr>
              <a:t>“9x Microsoft Partner of the Year”</a:t>
            </a:r>
          </a:p>
        </p:txBody>
      </p:sp>
      <p:sp>
        <p:nvSpPr>
          <p:cNvPr name="TextBox 4" id="4"/>
          <p:cNvSpPr txBox="true"/>
          <p:nvPr/>
        </p:nvSpPr>
        <p:spPr>
          <a:xfrm rot="0">
            <a:off x="1926552" y="2735223"/>
            <a:ext cx="6633402" cy="302216"/>
          </a:xfrm>
          <a:prstGeom prst="rect">
            <a:avLst/>
          </a:prstGeom>
        </p:spPr>
        <p:txBody>
          <a:bodyPr anchor="t" rtlCol="false" tIns="0" lIns="0" bIns="0" rIns="0">
            <a:spAutoFit/>
          </a:bodyPr>
          <a:lstStyle/>
          <a:p>
            <a:pPr algn="l">
              <a:lnSpc>
                <a:spcPts val="2441"/>
              </a:lnSpc>
              <a:spcBef>
                <a:spcPct val="0"/>
              </a:spcBef>
            </a:pPr>
            <a:r>
              <a:rPr lang="en-US" sz="1892" i="true">
                <a:solidFill>
                  <a:srgbClr val="373939"/>
                </a:solidFill>
                <a:latin typeface="PT Serif Italics"/>
                <a:ea typeface="PT Serif Italics"/>
                <a:cs typeface="PT Serif Italics"/>
                <a:sym typeface="PT Serif Italics"/>
              </a:rPr>
              <a:t>Read as “Nine-time Microsoft Partner of the Year.”</a:t>
            </a:r>
          </a:p>
        </p:txBody>
      </p:sp>
      <p:sp>
        <p:nvSpPr>
          <p:cNvPr name="TextBox 5" id="5"/>
          <p:cNvSpPr txBox="true"/>
          <p:nvPr/>
        </p:nvSpPr>
        <p:spPr>
          <a:xfrm rot="0">
            <a:off x="10106765" y="2367032"/>
            <a:ext cx="4361250" cy="382127"/>
          </a:xfrm>
          <a:prstGeom prst="rect">
            <a:avLst/>
          </a:prstGeom>
        </p:spPr>
        <p:txBody>
          <a:bodyPr anchor="t" rtlCol="false" tIns="0" lIns="0" bIns="0" rIns="0">
            <a:spAutoFit/>
          </a:bodyPr>
          <a:lstStyle/>
          <a:p>
            <a:pPr algn="l">
              <a:lnSpc>
                <a:spcPts val="3095"/>
              </a:lnSpc>
            </a:pPr>
            <a:r>
              <a:rPr lang="en-US" sz="2399" b="true">
                <a:solidFill>
                  <a:srgbClr val="02637F"/>
                </a:solidFill>
                <a:latin typeface="Century Gothic Paneuropean Bold"/>
                <a:ea typeface="Century Gothic Paneuropean Bold"/>
                <a:cs typeface="Century Gothic Paneuropean Bold"/>
                <a:sym typeface="Century Gothic Paneuropean Bold"/>
              </a:rPr>
              <a:t>“30+ Years of Experience...”</a:t>
            </a:r>
          </a:p>
        </p:txBody>
      </p:sp>
      <p:sp>
        <p:nvSpPr>
          <p:cNvPr name="TextBox 6" id="6"/>
          <p:cNvSpPr txBox="true"/>
          <p:nvPr/>
        </p:nvSpPr>
        <p:spPr>
          <a:xfrm rot="0">
            <a:off x="10206554" y="3264951"/>
            <a:ext cx="7035590" cy="1605998"/>
          </a:xfrm>
          <a:prstGeom prst="rect">
            <a:avLst/>
          </a:prstGeom>
        </p:spPr>
        <p:txBody>
          <a:bodyPr anchor="t" rtlCol="false" tIns="0" lIns="0" bIns="0" rIns="0">
            <a:spAutoFit/>
          </a:bodyPr>
          <a:lstStyle/>
          <a:p>
            <a:pPr algn="l">
              <a:lnSpc>
                <a:spcPts val="2580"/>
              </a:lnSpc>
              <a:spcBef>
                <a:spcPct val="0"/>
              </a:spcBef>
            </a:pPr>
            <a:r>
              <a:rPr lang="en-US" sz="2000">
                <a:solidFill>
                  <a:srgbClr val="373939"/>
                </a:solidFill>
                <a:latin typeface="Century Gothic Paneuropean"/>
                <a:ea typeface="Century Gothic Paneuropean"/>
                <a:cs typeface="Century Gothic Paneuropean"/>
                <a:sym typeface="Century Gothic Paneuropean"/>
              </a:rPr>
              <a:t>Including the number of years of experience in our communication helps us establish credibility and expertise, showcasing a track record of successfully implementing IT solutions for our clients’ specific business needs.</a:t>
            </a:r>
          </a:p>
        </p:txBody>
      </p:sp>
      <p:sp>
        <p:nvSpPr>
          <p:cNvPr name="TextBox 7" id="7"/>
          <p:cNvSpPr txBox="true"/>
          <p:nvPr/>
        </p:nvSpPr>
        <p:spPr>
          <a:xfrm rot="0">
            <a:off x="1926552" y="6177929"/>
            <a:ext cx="5841680" cy="772635"/>
          </a:xfrm>
          <a:prstGeom prst="rect">
            <a:avLst/>
          </a:prstGeom>
        </p:spPr>
        <p:txBody>
          <a:bodyPr anchor="t" rtlCol="false" tIns="0" lIns="0" bIns="0" rIns="0">
            <a:spAutoFit/>
          </a:bodyPr>
          <a:lstStyle/>
          <a:p>
            <a:pPr algn="l">
              <a:lnSpc>
                <a:spcPts val="3095"/>
              </a:lnSpc>
            </a:pPr>
            <a:r>
              <a:rPr lang="en-US" sz="2399" b="true">
                <a:solidFill>
                  <a:srgbClr val="02637F"/>
                </a:solidFill>
                <a:latin typeface="Century Gothic Paneuropean Bold"/>
                <a:ea typeface="Century Gothic Paneuropean Bold"/>
                <a:cs typeface="Century Gothic Paneuropean Bold"/>
                <a:sym typeface="Century Gothic Paneuropean Bold"/>
              </a:rPr>
              <a:t>“Award-Winning Organizational Change Management Team”</a:t>
            </a:r>
          </a:p>
        </p:txBody>
      </p:sp>
      <p:sp>
        <p:nvSpPr>
          <p:cNvPr name="TextBox 8" id="8"/>
          <p:cNvSpPr txBox="true"/>
          <p:nvPr/>
        </p:nvSpPr>
        <p:spPr>
          <a:xfrm rot="0">
            <a:off x="1926552" y="7180804"/>
            <a:ext cx="6735413" cy="2253731"/>
          </a:xfrm>
          <a:prstGeom prst="rect">
            <a:avLst/>
          </a:prstGeom>
        </p:spPr>
        <p:txBody>
          <a:bodyPr anchor="t" rtlCol="false" tIns="0" lIns="0" bIns="0" rIns="0">
            <a:spAutoFit/>
          </a:bodyPr>
          <a:lstStyle/>
          <a:p>
            <a:pPr algn="l">
              <a:lnSpc>
                <a:spcPts val="2580"/>
              </a:lnSpc>
              <a:spcBef>
                <a:spcPct val="0"/>
              </a:spcBef>
            </a:pPr>
            <a:r>
              <a:rPr lang="en-US" sz="2000">
                <a:solidFill>
                  <a:srgbClr val="373939"/>
                </a:solidFill>
                <a:latin typeface="Century Gothic Paneuropean"/>
                <a:ea typeface="Century Gothic Paneuropean"/>
                <a:cs typeface="Century Gothic Paneuropean"/>
                <a:sym typeface="Century Gothic Paneuropean"/>
              </a:rPr>
              <a:t>Our OCM team is passionate about bridging the gap between technology and those who use it, while equipping individuals to successfully navigate and adopt any change. By reiterating in our communication that they are award-winning, this emphasizes that they have a proven track record of success in their craft.</a:t>
            </a:r>
          </a:p>
        </p:txBody>
      </p:sp>
      <p:sp>
        <p:nvSpPr>
          <p:cNvPr name="TextBox 9" id="9"/>
          <p:cNvSpPr txBox="true"/>
          <p:nvPr/>
        </p:nvSpPr>
        <p:spPr>
          <a:xfrm rot="0">
            <a:off x="10104098" y="6177929"/>
            <a:ext cx="4984430" cy="382127"/>
          </a:xfrm>
          <a:prstGeom prst="rect">
            <a:avLst/>
          </a:prstGeom>
        </p:spPr>
        <p:txBody>
          <a:bodyPr anchor="t" rtlCol="false" tIns="0" lIns="0" bIns="0" rIns="0">
            <a:spAutoFit/>
          </a:bodyPr>
          <a:lstStyle/>
          <a:p>
            <a:pPr algn="l">
              <a:lnSpc>
                <a:spcPts val="3095"/>
              </a:lnSpc>
            </a:pPr>
            <a:r>
              <a:rPr lang="en-US" sz="2399" b="true">
                <a:solidFill>
                  <a:srgbClr val="02637F"/>
                </a:solidFill>
                <a:latin typeface="Century Gothic Paneuropean Bold"/>
                <a:ea typeface="Century Gothic Paneuropean Bold"/>
                <a:cs typeface="Century Gothic Paneuropean Bold"/>
                <a:sym typeface="Century Gothic Paneuropean Bold"/>
              </a:rPr>
              <a:t>“Strategic Advisory Services”</a:t>
            </a:r>
          </a:p>
        </p:txBody>
      </p:sp>
      <p:sp>
        <p:nvSpPr>
          <p:cNvPr name="TextBox 10" id="10"/>
          <p:cNvSpPr txBox="true"/>
          <p:nvPr/>
        </p:nvSpPr>
        <p:spPr>
          <a:xfrm rot="0">
            <a:off x="10104098" y="7180804"/>
            <a:ext cx="6838314" cy="1605998"/>
          </a:xfrm>
          <a:prstGeom prst="rect">
            <a:avLst/>
          </a:prstGeom>
        </p:spPr>
        <p:txBody>
          <a:bodyPr anchor="t" rtlCol="false" tIns="0" lIns="0" bIns="0" rIns="0">
            <a:spAutoFit/>
          </a:bodyPr>
          <a:lstStyle/>
          <a:p>
            <a:pPr algn="l">
              <a:lnSpc>
                <a:spcPts val="2580"/>
              </a:lnSpc>
              <a:spcBef>
                <a:spcPct val="0"/>
              </a:spcBef>
            </a:pPr>
            <a:r>
              <a:rPr lang="en-US" sz="2000">
                <a:solidFill>
                  <a:srgbClr val="373939"/>
                </a:solidFill>
                <a:latin typeface="Century Gothic Paneuropean"/>
                <a:ea typeface="Century Gothic Paneuropean"/>
                <a:cs typeface="Century Gothic Paneuropean"/>
                <a:sym typeface="Century Gothic Paneuropean"/>
              </a:rPr>
              <a:t>Our team provides strategic IT leadership and guidance to clients enhancing the client's technology decision-making. This also positions us as a trusted partner, emphasizing our success in aligning IT strategies with broader business objectives.</a:t>
            </a:r>
          </a:p>
        </p:txBody>
      </p:sp>
      <p:sp>
        <p:nvSpPr>
          <p:cNvPr name="TextBox 11" id="11"/>
          <p:cNvSpPr txBox="true"/>
          <p:nvPr/>
        </p:nvSpPr>
        <p:spPr>
          <a:xfrm rot="0">
            <a:off x="1926552" y="3265050"/>
            <a:ext cx="6985696" cy="1929864"/>
          </a:xfrm>
          <a:prstGeom prst="rect">
            <a:avLst/>
          </a:prstGeom>
        </p:spPr>
        <p:txBody>
          <a:bodyPr anchor="t" rtlCol="false" tIns="0" lIns="0" bIns="0" rIns="0">
            <a:spAutoFit/>
          </a:bodyPr>
          <a:lstStyle/>
          <a:p>
            <a:pPr algn="l">
              <a:lnSpc>
                <a:spcPts val="2580"/>
              </a:lnSpc>
            </a:pPr>
            <a:r>
              <a:rPr lang="en-US" sz="2000">
                <a:solidFill>
                  <a:srgbClr val="373939"/>
                </a:solidFill>
                <a:latin typeface="Century Gothic Paneuropean"/>
                <a:ea typeface="Century Gothic Paneuropean"/>
                <a:cs typeface="Century Gothic Paneuropean"/>
                <a:sym typeface="Century Gothic Paneuropean"/>
              </a:rPr>
              <a:t>Whenever writing materials that highlight our Partner of the Year accomplishments, be sure to write it in this fashion. Refrain from saying things like, “We were a Microsoft Partner of the Year,” unless in the context of a specific solution (i.e., Teams Calling). </a:t>
            </a:r>
          </a:p>
          <a:p>
            <a:pPr algn="l">
              <a:lnSpc>
                <a:spcPts val="2580"/>
              </a:lnSpc>
              <a:spcBef>
                <a:spcPct val="0"/>
              </a:spcBef>
            </a:pPr>
            <a:r>
              <a:rPr lang="en-US" sz="2000">
                <a:solidFill>
                  <a:srgbClr val="373939"/>
                </a:solidFill>
                <a:latin typeface="Century Gothic Paneuropean"/>
                <a:ea typeface="Century Gothic Paneuropean"/>
                <a:cs typeface="Century Gothic Paneuropean"/>
                <a:sym typeface="Century Gothic Paneuropean"/>
              </a:rPr>
              <a:t>Say it with pride!</a:t>
            </a:r>
          </a:p>
        </p:txBody>
      </p:sp>
      <p:sp>
        <p:nvSpPr>
          <p:cNvPr name="TextBox 12" id="12"/>
          <p:cNvSpPr txBox="true"/>
          <p:nvPr/>
        </p:nvSpPr>
        <p:spPr>
          <a:xfrm rot="0">
            <a:off x="10206554" y="2730125"/>
            <a:ext cx="6633402" cy="299975"/>
          </a:xfrm>
          <a:prstGeom prst="rect">
            <a:avLst/>
          </a:prstGeom>
        </p:spPr>
        <p:txBody>
          <a:bodyPr anchor="t" rtlCol="false" tIns="0" lIns="0" bIns="0" rIns="0">
            <a:spAutoFit/>
          </a:bodyPr>
          <a:lstStyle/>
          <a:p>
            <a:pPr algn="l">
              <a:lnSpc>
                <a:spcPts val="2441"/>
              </a:lnSpc>
              <a:spcBef>
                <a:spcPct val="0"/>
              </a:spcBef>
            </a:pPr>
            <a:r>
              <a:rPr lang="en-US" sz="1892" i="true">
                <a:solidFill>
                  <a:srgbClr val="373939"/>
                </a:solidFill>
                <a:latin typeface="PT Serif Italics"/>
                <a:ea typeface="PT Serif Italics"/>
                <a:cs typeface="PT Serif Italics"/>
                <a:sym typeface="PT Serif Italics"/>
              </a:rPr>
              <a:t>Read as “Thirty plus years of experience in...”</a:t>
            </a:r>
          </a:p>
        </p:txBody>
      </p:sp>
    </p:spTree>
  </p:cSld>
  <p:clrMapOvr>
    <a:masterClrMapping/>
  </p:clrMapOvr>
</p:sld>
</file>

<file path=ppt/slides/slide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132799" y="990600"/>
            <a:ext cx="16719538" cy="879594"/>
          </a:xfrm>
          <a:prstGeom prst="rect">
            <a:avLst/>
          </a:prstGeom>
        </p:spPr>
        <p:txBody>
          <a:bodyPr anchor="t" rtlCol="false" tIns="0" lIns="0" bIns="0" rIns="0">
            <a:spAutoFit/>
          </a:bodyPr>
          <a:lstStyle/>
          <a:p>
            <a:pPr algn="l">
              <a:lnSpc>
                <a:spcPts val="7153"/>
              </a:lnSpc>
            </a:pPr>
            <a:r>
              <a:rPr lang="en-US" sz="5545" b="true">
                <a:solidFill>
                  <a:srgbClr val="373939"/>
                </a:solidFill>
                <a:latin typeface="Century Gothic Paneuropean Bold"/>
                <a:ea typeface="Century Gothic Paneuropean Bold"/>
                <a:cs typeface="Century Gothic Paneuropean Bold"/>
                <a:sym typeface="Century Gothic Paneuropean Bold"/>
              </a:rPr>
              <a:t>Our Key Differentiators &amp; Phrases (Explained)</a:t>
            </a:r>
          </a:p>
        </p:txBody>
      </p:sp>
      <p:sp>
        <p:nvSpPr>
          <p:cNvPr name="TextBox 3" id="3"/>
          <p:cNvSpPr txBox="true"/>
          <p:nvPr/>
        </p:nvSpPr>
        <p:spPr>
          <a:xfrm rot="0">
            <a:off x="1834772" y="2154530"/>
            <a:ext cx="4984430" cy="382127"/>
          </a:xfrm>
          <a:prstGeom prst="rect">
            <a:avLst/>
          </a:prstGeom>
        </p:spPr>
        <p:txBody>
          <a:bodyPr anchor="t" rtlCol="false" tIns="0" lIns="0" bIns="0" rIns="0">
            <a:spAutoFit/>
          </a:bodyPr>
          <a:lstStyle/>
          <a:p>
            <a:pPr algn="l">
              <a:lnSpc>
                <a:spcPts val="3095"/>
              </a:lnSpc>
            </a:pPr>
            <a:r>
              <a:rPr lang="en-US" sz="2399" b="true">
                <a:solidFill>
                  <a:srgbClr val="02637F"/>
                </a:solidFill>
                <a:latin typeface="Century Gothic Paneuropean Bold"/>
                <a:ea typeface="Century Gothic Paneuropean Bold"/>
                <a:cs typeface="Century Gothic Paneuropean Bold"/>
                <a:sym typeface="Century Gothic Paneuropean Bold"/>
              </a:rPr>
              <a:t>“Speed and Certainty”</a:t>
            </a:r>
          </a:p>
        </p:txBody>
      </p:sp>
      <p:sp>
        <p:nvSpPr>
          <p:cNvPr name="TextBox 4" id="4"/>
          <p:cNvSpPr txBox="true"/>
          <p:nvPr/>
        </p:nvSpPr>
        <p:spPr>
          <a:xfrm rot="0">
            <a:off x="10114774" y="2154530"/>
            <a:ext cx="5862215" cy="382127"/>
          </a:xfrm>
          <a:prstGeom prst="rect">
            <a:avLst/>
          </a:prstGeom>
        </p:spPr>
        <p:txBody>
          <a:bodyPr anchor="t" rtlCol="false" tIns="0" lIns="0" bIns="0" rIns="0">
            <a:spAutoFit/>
          </a:bodyPr>
          <a:lstStyle/>
          <a:p>
            <a:pPr algn="l">
              <a:lnSpc>
                <a:spcPts val="3095"/>
              </a:lnSpc>
            </a:pPr>
            <a:r>
              <a:rPr lang="en-US" sz="2399" b="true">
                <a:solidFill>
                  <a:srgbClr val="02637F"/>
                </a:solidFill>
                <a:latin typeface="Century Gothic Paneuropean Bold"/>
                <a:ea typeface="Century Gothic Paneuropean Bold"/>
                <a:cs typeface="Century Gothic Paneuropean Bold"/>
                <a:sym typeface="Century Gothic Paneuropean Bold"/>
              </a:rPr>
              <a:t>“Getting Cloud Right the FIRST Time”</a:t>
            </a:r>
          </a:p>
        </p:txBody>
      </p:sp>
      <p:sp>
        <p:nvSpPr>
          <p:cNvPr name="TextBox 5" id="5"/>
          <p:cNvSpPr txBox="true"/>
          <p:nvPr/>
        </p:nvSpPr>
        <p:spPr>
          <a:xfrm rot="0">
            <a:off x="10114774" y="2787375"/>
            <a:ext cx="7035590" cy="2901464"/>
          </a:xfrm>
          <a:prstGeom prst="rect">
            <a:avLst/>
          </a:prstGeom>
        </p:spPr>
        <p:txBody>
          <a:bodyPr anchor="t" rtlCol="false" tIns="0" lIns="0" bIns="0" rIns="0">
            <a:spAutoFit/>
          </a:bodyPr>
          <a:lstStyle/>
          <a:p>
            <a:pPr algn="l">
              <a:lnSpc>
                <a:spcPts val="2580"/>
              </a:lnSpc>
              <a:spcBef>
                <a:spcPct val="0"/>
              </a:spcBef>
            </a:pPr>
            <a:r>
              <a:rPr lang="en-US" sz="2000">
                <a:solidFill>
                  <a:srgbClr val="373939"/>
                </a:solidFill>
                <a:latin typeface="Century Gothic Paneuropean"/>
                <a:ea typeface="Century Gothic Paneuropean"/>
                <a:cs typeface="Century Gothic Paneuropean"/>
                <a:sym typeface="Century Gothic Paneuropean"/>
              </a:rPr>
              <a:t>Getting Cloud Right the FIRST time means effectively planning and implementing cloud solutions from the start– avoiding costly and disruptive mistakes, and ensuring that the chosen cloud architecture aligns with the organization's long-term goals, security, and scalability needs. This emphasizes the importance of a well-thought-out strategy and execution to maximize the benefits of cloud technology while minimizing risks and setbacks.</a:t>
            </a:r>
          </a:p>
        </p:txBody>
      </p:sp>
      <p:sp>
        <p:nvSpPr>
          <p:cNvPr name="TextBox 6" id="6"/>
          <p:cNvSpPr txBox="true"/>
          <p:nvPr/>
        </p:nvSpPr>
        <p:spPr>
          <a:xfrm rot="0">
            <a:off x="10114774" y="6531341"/>
            <a:ext cx="5841680" cy="772635"/>
          </a:xfrm>
          <a:prstGeom prst="rect">
            <a:avLst/>
          </a:prstGeom>
        </p:spPr>
        <p:txBody>
          <a:bodyPr anchor="t" rtlCol="false" tIns="0" lIns="0" bIns="0" rIns="0">
            <a:spAutoFit/>
          </a:bodyPr>
          <a:lstStyle/>
          <a:p>
            <a:pPr algn="l">
              <a:lnSpc>
                <a:spcPts val="3095"/>
              </a:lnSpc>
            </a:pPr>
            <a:r>
              <a:rPr lang="en-US" sz="2399" b="true">
                <a:solidFill>
                  <a:srgbClr val="02637F"/>
                </a:solidFill>
                <a:latin typeface="Century Gothic Paneuropean Bold"/>
                <a:ea typeface="Century Gothic Paneuropean Bold"/>
                <a:cs typeface="Century Gothic Paneuropean Bold"/>
                <a:sym typeface="Century Gothic Paneuropean Bold"/>
              </a:rPr>
              <a:t>“98%+ Year-Over-Year Customer Satisfaction Score” </a:t>
            </a:r>
          </a:p>
        </p:txBody>
      </p:sp>
      <p:sp>
        <p:nvSpPr>
          <p:cNvPr name="TextBox 7" id="7"/>
          <p:cNvSpPr txBox="true"/>
          <p:nvPr/>
        </p:nvSpPr>
        <p:spPr>
          <a:xfrm rot="0">
            <a:off x="1886222" y="2787375"/>
            <a:ext cx="7099524" cy="2253731"/>
          </a:xfrm>
          <a:prstGeom prst="rect">
            <a:avLst/>
          </a:prstGeom>
        </p:spPr>
        <p:txBody>
          <a:bodyPr anchor="t" rtlCol="false" tIns="0" lIns="0" bIns="0" rIns="0">
            <a:spAutoFit/>
          </a:bodyPr>
          <a:lstStyle/>
          <a:p>
            <a:pPr algn="l">
              <a:lnSpc>
                <a:spcPts val="2580"/>
              </a:lnSpc>
              <a:spcBef>
                <a:spcPct val="0"/>
              </a:spcBef>
            </a:pPr>
            <a:r>
              <a:rPr lang="en-US" sz="2000">
                <a:solidFill>
                  <a:srgbClr val="373939"/>
                </a:solidFill>
                <a:latin typeface="Century Gothic Paneuropean"/>
                <a:ea typeface="Century Gothic Paneuropean"/>
                <a:cs typeface="Century Gothic Paneuropean"/>
                <a:sym typeface="Century Gothic Paneuropean"/>
              </a:rPr>
              <a:t>Delivering "speed and certainty" to clients means providing prompt and reliable results or solutions, and ensuring that our clients can confidently count on the agreed-upon outcomes or services within the expected timeframe. We use this phrase as a reference to the customer service, results, and partnership they commit to when partnering with us. </a:t>
            </a:r>
          </a:p>
        </p:txBody>
      </p:sp>
      <p:sp>
        <p:nvSpPr>
          <p:cNvPr name="TextBox 8" id="8"/>
          <p:cNvSpPr txBox="true"/>
          <p:nvPr/>
        </p:nvSpPr>
        <p:spPr>
          <a:xfrm rot="0">
            <a:off x="10114774" y="7542134"/>
            <a:ext cx="7099524" cy="1929864"/>
          </a:xfrm>
          <a:prstGeom prst="rect">
            <a:avLst/>
          </a:prstGeom>
        </p:spPr>
        <p:txBody>
          <a:bodyPr anchor="t" rtlCol="false" tIns="0" lIns="0" bIns="0" rIns="0">
            <a:spAutoFit/>
          </a:bodyPr>
          <a:lstStyle/>
          <a:p>
            <a:pPr algn="l">
              <a:lnSpc>
                <a:spcPts val="2580"/>
              </a:lnSpc>
              <a:spcBef>
                <a:spcPct val="0"/>
              </a:spcBef>
            </a:pPr>
            <a:r>
              <a:rPr lang="en-US" sz="2000">
                <a:solidFill>
                  <a:srgbClr val="373939"/>
                </a:solidFill>
                <a:latin typeface="Century Gothic Paneuropean"/>
                <a:ea typeface="Century Gothic Paneuropean"/>
                <a:cs typeface="Century Gothic Paneuropean"/>
                <a:sym typeface="Century Gothic Paneuropean"/>
              </a:rPr>
              <a:t>Reminding clients of our customer satisfaction score reinforces the trustworthiness of our brand and the positive experiences others have had with our services. It also serves as a clear indicator of our commitment to delivering quality services and our client-centric business model.</a:t>
            </a:r>
          </a:p>
        </p:txBody>
      </p:sp>
      <p:sp>
        <p:nvSpPr>
          <p:cNvPr name="TextBox 9" id="9"/>
          <p:cNvSpPr txBox="true"/>
          <p:nvPr/>
        </p:nvSpPr>
        <p:spPr>
          <a:xfrm rot="0">
            <a:off x="1834772" y="6197982"/>
            <a:ext cx="6710250" cy="772635"/>
          </a:xfrm>
          <a:prstGeom prst="rect">
            <a:avLst/>
          </a:prstGeom>
        </p:spPr>
        <p:txBody>
          <a:bodyPr anchor="t" rtlCol="false" tIns="0" lIns="0" bIns="0" rIns="0">
            <a:spAutoFit/>
          </a:bodyPr>
          <a:lstStyle/>
          <a:p>
            <a:pPr algn="l">
              <a:lnSpc>
                <a:spcPts val="3095"/>
              </a:lnSpc>
            </a:pPr>
            <a:r>
              <a:rPr lang="en-US" sz="2399" b="true">
                <a:solidFill>
                  <a:srgbClr val="02637F"/>
                </a:solidFill>
                <a:latin typeface="Century Gothic Paneuropean Bold"/>
                <a:ea typeface="Century Gothic Paneuropean Bold"/>
                <a:cs typeface="Century Gothic Paneuropean Bold"/>
                <a:sym typeface="Century Gothic Paneuropean Bold"/>
              </a:rPr>
              <a:t>The Managed Services Team is US-based and comprised of all internal employees</a:t>
            </a:r>
          </a:p>
        </p:txBody>
      </p:sp>
      <p:sp>
        <p:nvSpPr>
          <p:cNvPr name="TextBox 10" id="10"/>
          <p:cNvSpPr txBox="true"/>
          <p:nvPr/>
        </p:nvSpPr>
        <p:spPr>
          <a:xfrm rot="0">
            <a:off x="1834772" y="7218267"/>
            <a:ext cx="7035590" cy="2253731"/>
          </a:xfrm>
          <a:prstGeom prst="rect">
            <a:avLst/>
          </a:prstGeom>
        </p:spPr>
        <p:txBody>
          <a:bodyPr anchor="t" rtlCol="false" tIns="0" lIns="0" bIns="0" rIns="0">
            <a:spAutoFit/>
          </a:bodyPr>
          <a:lstStyle/>
          <a:p>
            <a:pPr algn="l">
              <a:lnSpc>
                <a:spcPts val="2580"/>
              </a:lnSpc>
              <a:spcBef>
                <a:spcPct val="0"/>
              </a:spcBef>
            </a:pPr>
            <a:r>
              <a:rPr lang="en-US" sz="2000">
                <a:solidFill>
                  <a:srgbClr val="373939"/>
                </a:solidFill>
                <a:latin typeface="Century Gothic Paneuropean"/>
                <a:ea typeface="Century Gothic Paneuropean"/>
                <a:cs typeface="Century Gothic Paneuropean"/>
                <a:sym typeface="Century Gothic Paneuropean"/>
              </a:rPr>
              <a:t>By delivering our services with US-based internal employees, we can provide a more consistent and higher quality customer experience, enhanced data security and compliance adherence, quicker communication and responsiveness, higher trust and accountability, and greater customization and flexibility in tailoring services to local client needs.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DAFopb7y37U</dc:identifier>
  <dcterms:modified xsi:type="dcterms:W3CDTF">2011-08-01T06:04:30Z</dcterms:modified>
  <cp:revision>1</cp:revision>
  <dc:title>eGroup Enabling Technologies Brand Guide</dc:title>
</cp:coreProperties>
</file>